
<file path=[Content_Types].xml><?xml version="1.0" encoding="utf-8"?>
<Types xmlns="http://schemas.openxmlformats.org/package/2006/content-types">
  <Default Extension="1" ContentType="image/jpeg"/>
  <Default Extension="fnEbGbM4zK4p"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4"/>
  </p:sldMasterIdLst>
  <p:notesMasterIdLst>
    <p:notesMasterId r:id="rId25"/>
  </p:notesMasterIdLst>
  <p:handoutMasterIdLst>
    <p:handoutMasterId r:id="rId26"/>
  </p:handoutMasterIdLst>
  <p:sldIdLst>
    <p:sldId id="256" r:id="rId5"/>
    <p:sldId id="257" r:id="rId6"/>
    <p:sldId id="258" r:id="rId7"/>
    <p:sldId id="268" r:id="rId8"/>
    <p:sldId id="259" r:id="rId9"/>
    <p:sldId id="270" r:id="rId10"/>
    <p:sldId id="260" r:id="rId11"/>
    <p:sldId id="271" r:id="rId12"/>
    <p:sldId id="272" r:id="rId13"/>
    <p:sldId id="269" r:id="rId14"/>
    <p:sldId id="261" r:id="rId15"/>
    <p:sldId id="273" r:id="rId16"/>
    <p:sldId id="274" r:id="rId17"/>
    <p:sldId id="275" r:id="rId18"/>
    <p:sldId id="264" r:id="rId19"/>
    <p:sldId id="278" r:id="rId20"/>
    <p:sldId id="276" r:id="rId21"/>
    <p:sldId id="265" r:id="rId22"/>
    <p:sldId id="266" r:id="rId23"/>
    <p:sldId id="267" r:id="rId24"/>
  </p:sldIdLst>
  <p:sldSz cx="12192000" cy="6858000"/>
  <p:notesSz cx="7102475" cy="93884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296" userDrawn="1">
          <p15:clr>
            <a:srgbClr val="A4A3A4"/>
          </p15:clr>
        </p15:guide>
        <p15:guide id="2" pos="12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283" autoAdjust="0"/>
  </p:normalViewPr>
  <p:slideViewPr>
    <p:cSldViewPr snapToGrid="0">
      <p:cViewPr varScale="1">
        <p:scale>
          <a:sx n="111" d="100"/>
          <a:sy n="111" d="100"/>
        </p:scale>
        <p:origin x="558" y="96"/>
      </p:cViewPr>
      <p:guideLst>
        <p:guide orient="horz" pos="1296"/>
        <p:guide pos="1200"/>
      </p:guideLst>
    </p:cSldViewPr>
  </p:slideViewPr>
  <p:notesTextViewPr>
    <p:cViewPr>
      <p:scale>
        <a:sx n="1" d="1"/>
        <a:sy n="1" d="1"/>
      </p:scale>
      <p:origin x="0" y="0"/>
    </p:cViewPr>
  </p:notesTextViewPr>
  <p:notesViewPr>
    <p:cSldViewPr snapToGrid="0">
      <p:cViewPr varScale="1">
        <p:scale>
          <a:sx n="82" d="100"/>
          <a:sy n="82" d="100"/>
        </p:scale>
        <p:origin x="389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na Davis" userId="e2837125-9ed6-4922-98ce-de84ba7745fe" providerId="ADAL" clId="{81D4E731-276E-42D4-86AD-E98AA54663F0}"/>
    <pc:docChg chg="modSld">
      <pc:chgData name="Tina Davis" userId="e2837125-9ed6-4922-98ce-de84ba7745fe" providerId="ADAL" clId="{81D4E731-276E-42D4-86AD-E98AA54663F0}" dt="2026-07-07T18:19:06.999" v="118" actId="20577"/>
      <pc:docMkLst>
        <pc:docMk/>
      </pc:docMkLst>
      <pc:sldChg chg="modSp mod">
        <pc:chgData name="Tina Davis" userId="e2837125-9ed6-4922-98ce-de84ba7745fe" providerId="ADAL" clId="{81D4E731-276E-42D4-86AD-E98AA54663F0}" dt="2026-07-07T18:19:06.999" v="118" actId="20577"/>
        <pc:sldMkLst>
          <pc:docMk/>
          <pc:sldMk cId="0" sldId="261"/>
        </pc:sldMkLst>
        <pc:spChg chg="mod">
          <ac:chgData name="Tina Davis" userId="e2837125-9ed6-4922-98ce-de84ba7745fe" providerId="ADAL" clId="{81D4E731-276E-42D4-86AD-E98AA54663F0}" dt="2026-07-07T18:19:06.999" v="118" actId="20577"/>
          <ac:spMkLst>
            <pc:docMk/>
            <pc:sldMk cId="0" sldId="261"/>
            <ac:spMk id="122" creationId="{00000000-0000-0000-0000-000000000000}"/>
          </ac:spMkLst>
        </pc:spChg>
        <pc:spChg chg="mod">
          <ac:chgData name="Tina Davis" userId="e2837125-9ed6-4922-98ce-de84ba7745fe" providerId="ADAL" clId="{81D4E731-276E-42D4-86AD-E98AA54663F0}" dt="2026-07-07T18:19:03.156" v="117" actId="20577"/>
          <ac:spMkLst>
            <pc:docMk/>
            <pc:sldMk cId="0" sldId="261"/>
            <ac:spMk id="123" creationId="{00000000-0000-0000-0000-000000000000}"/>
          </ac:spMkLst>
        </pc:spChg>
      </pc:sldChg>
      <pc:sldChg chg="modSp mod">
        <pc:chgData name="Tina Davis" userId="e2837125-9ed6-4922-98ce-de84ba7745fe" providerId="ADAL" clId="{81D4E731-276E-42D4-86AD-E98AA54663F0}" dt="2026-07-07T18:14:26.598" v="1" actId="20577"/>
        <pc:sldMkLst>
          <pc:docMk/>
          <pc:sldMk cId="2713531311" sldId="268"/>
        </pc:sldMkLst>
        <pc:spChg chg="mod">
          <ac:chgData name="Tina Davis" userId="e2837125-9ed6-4922-98ce-de84ba7745fe" providerId="ADAL" clId="{81D4E731-276E-42D4-86AD-E98AA54663F0}" dt="2026-07-07T18:14:26.598" v="1" actId="20577"/>
          <ac:spMkLst>
            <pc:docMk/>
            <pc:sldMk cId="2713531311" sldId="268"/>
            <ac:spMk id="4" creationId="{E38C3078-77AB-5370-638E-87AE7B8D5723}"/>
          </ac:spMkLst>
        </pc:spChg>
      </pc:sldChg>
    </pc:docChg>
  </pc:docChgLst>
  <pc:docChgLst>
    <pc:chgData name="Kimberly Bloom" userId="63c65fea-7921-4e23-919d-a37c3c00c8bb" providerId="ADAL" clId="{6D7A4304-DF7C-4705-8783-ED3C7968589F}"/>
    <pc:docChg chg="custSel modHandout">
      <pc:chgData name="Kimberly Bloom" userId="63c65fea-7921-4e23-919d-a37c3c00c8bb" providerId="ADAL" clId="{6D7A4304-DF7C-4705-8783-ED3C7968589F}" dt="2026-07-10T19:38:10.322" v="0" actId="21"/>
      <pc:docMkLst>
        <pc:docMk/>
      </pc:docMkLst>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BC0BC7-E653-446C-9CC3-B532D4637F8F}" type="doc">
      <dgm:prSet loTypeId="urn:microsoft.com/office/officeart/2005/8/layout/cycle5" loCatId="cycle" qsTypeId="urn:microsoft.com/office/officeart/2005/8/quickstyle/3d3" qsCatId="3D" csTypeId="urn:microsoft.com/office/officeart/2005/8/colors/colorful4" csCatId="colorful" phldr="1"/>
      <dgm:spPr/>
      <dgm:t>
        <a:bodyPr/>
        <a:lstStyle/>
        <a:p>
          <a:endParaRPr lang="en-US"/>
        </a:p>
      </dgm:t>
    </dgm:pt>
    <dgm:pt modelId="{8E299B12-98C5-46EC-A385-0AADEE9E2A30}">
      <dgm:prSet phldrT="[Text]" phldr="0"/>
      <dgm:spPr/>
      <dgm:t>
        <a:bodyPr/>
        <a:lstStyle/>
        <a:p>
          <a:r>
            <a:rPr lang="en-US" dirty="0"/>
            <a:t>Implement and Train</a:t>
          </a:r>
        </a:p>
      </dgm:t>
    </dgm:pt>
    <dgm:pt modelId="{7CCF78E8-8029-4905-A8D9-64B3D89E67C4}" type="parTrans" cxnId="{DE61FA84-34EE-4114-84AF-47A36B23C57D}">
      <dgm:prSet/>
      <dgm:spPr/>
      <dgm:t>
        <a:bodyPr/>
        <a:lstStyle/>
        <a:p>
          <a:endParaRPr lang="en-US"/>
        </a:p>
      </dgm:t>
    </dgm:pt>
    <dgm:pt modelId="{A35F3CC7-73ED-4D65-B453-4AA7F140988A}" type="sibTrans" cxnId="{DE61FA84-34EE-4114-84AF-47A36B23C57D}">
      <dgm:prSet/>
      <dgm:spPr/>
      <dgm:t>
        <a:bodyPr/>
        <a:lstStyle/>
        <a:p>
          <a:endParaRPr lang="en-US"/>
        </a:p>
      </dgm:t>
    </dgm:pt>
    <dgm:pt modelId="{6D603394-D151-4491-A9D2-3B4030B0F2EB}">
      <dgm:prSet phldrT="[Text]" phldr="0"/>
      <dgm:spPr/>
      <dgm:t>
        <a:bodyPr/>
        <a:lstStyle/>
        <a:p>
          <a:r>
            <a:rPr lang="en-US" dirty="0"/>
            <a:t>Execute</a:t>
          </a:r>
        </a:p>
      </dgm:t>
    </dgm:pt>
    <dgm:pt modelId="{0272BE76-FFE8-4AD6-BD25-5D18689D72EF}" type="parTrans" cxnId="{70CB0B2B-BC6D-4AA6-A6A9-2610EDCB8763}">
      <dgm:prSet/>
      <dgm:spPr/>
      <dgm:t>
        <a:bodyPr/>
        <a:lstStyle/>
        <a:p>
          <a:endParaRPr lang="en-US"/>
        </a:p>
      </dgm:t>
    </dgm:pt>
    <dgm:pt modelId="{9A8D8555-A730-4EAA-8D56-02FE78855083}" type="sibTrans" cxnId="{70CB0B2B-BC6D-4AA6-A6A9-2610EDCB8763}">
      <dgm:prSet/>
      <dgm:spPr/>
      <dgm:t>
        <a:bodyPr/>
        <a:lstStyle/>
        <a:p>
          <a:endParaRPr lang="en-US"/>
        </a:p>
      </dgm:t>
    </dgm:pt>
    <dgm:pt modelId="{A15A9364-D812-4801-B54E-A6225CB1C3E1}">
      <dgm:prSet phldrT="[Text]" phldr="0"/>
      <dgm:spPr/>
      <dgm:t>
        <a:bodyPr/>
        <a:lstStyle/>
        <a:p>
          <a:r>
            <a:rPr lang="en-US" dirty="0"/>
            <a:t>Report</a:t>
          </a:r>
        </a:p>
      </dgm:t>
    </dgm:pt>
    <dgm:pt modelId="{EB4215D9-06D2-471D-A5FD-303E076D873E}" type="parTrans" cxnId="{AA7479FE-6B79-495C-A0C7-8F5C1EF82887}">
      <dgm:prSet/>
      <dgm:spPr/>
      <dgm:t>
        <a:bodyPr/>
        <a:lstStyle/>
        <a:p>
          <a:endParaRPr lang="en-US"/>
        </a:p>
      </dgm:t>
    </dgm:pt>
    <dgm:pt modelId="{DA2E2C6D-670C-467D-AC3B-FD1C2466E19C}" type="sibTrans" cxnId="{AA7479FE-6B79-495C-A0C7-8F5C1EF82887}">
      <dgm:prSet/>
      <dgm:spPr/>
      <dgm:t>
        <a:bodyPr/>
        <a:lstStyle/>
        <a:p>
          <a:endParaRPr lang="en-US"/>
        </a:p>
      </dgm:t>
    </dgm:pt>
    <dgm:pt modelId="{E25CD9CE-E435-4177-8D2F-5A3F9A446685}">
      <dgm:prSet phldrT="[Text]" phldr="0"/>
      <dgm:spPr/>
      <dgm:t>
        <a:bodyPr/>
        <a:lstStyle/>
        <a:p>
          <a:r>
            <a:rPr lang="en-US" dirty="0"/>
            <a:t>Evaluate</a:t>
          </a:r>
        </a:p>
      </dgm:t>
    </dgm:pt>
    <dgm:pt modelId="{01DA9ACB-A7CC-410F-A85C-D7489DEB4BDE}" type="parTrans" cxnId="{06C34BE9-F7A4-4CB9-904C-3FE0CE17FF19}">
      <dgm:prSet/>
      <dgm:spPr/>
      <dgm:t>
        <a:bodyPr/>
        <a:lstStyle/>
        <a:p>
          <a:endParaRPr lang="en-US"/>
        </a:p>
      </dgm:t>
    </dgm:pt>
    <dgm:pt modelId="{3032B1DE-59D2-4887-A3CC-3DC4FBF6F9DF}" type="sibTrans" cxnId="{06C34BE9-F7A4-4CB9-904C-3FE0CE17FF19}">
      <dgm:prSet/>
      <dgm:spPr/>
      <dgm:t>
        <a:bodyPr/>
        <a:lstStyle/>
        <a:p>
          <a:endParaRPr lang="en-US"/>
        </a:p>
      </dgm:t>
    </dgm:pt>
    <dgm:pt modelId="{C9EAF15F-2B8C-48B1-A121-414BD82269BF}">
      <dgm:prSet phldrT="[Text]" phldr="0"/>
      <dgm:spPr/>
      <dgm:t>
        <a:bodyPr/>
        <a:lstStyle/>
        <a:p>
          <a:r>
            <a:rPr lang="en-US" dirty="0"/>
            <a:t>Improve </a:t>
          </a:r>
        </a:p>
      </dgm:t>
    </dgm:pt>
    <dgm:pt modelId="{4E65C87D-0717-4783-99FD-61C5B4FA2BE4}" type="parTrans" cxnId="{2D735924-D4AB-4DA7-A8A1-8E25107C8E4C}">
      <dgm:prSet/>
      <dgm:spPr/>
      <dgm:t>
        <a:bodyPr/>
        <a:lstStyle/>
        <a:p>
          <a:endParaRPr lang="en-US"/>
        </a:p>
      </dgm:t>
    </dgm:pt>
    <dgm:pt modelId="{3825F9EA-5744-4D52-B103-D6E0DF7D54BB}" type="sibTrans" cxnId="{2D735924-D4AB-4DA7-A8A1-8E25107C8E4C}">
      <dgm:prSet/>
      <dgm:spPr/>
      <dgm:t>
        <a:bodyPr/>
        <a:lstStyle/>
        <a:p>
          <a:endParaRPr lang="en-US"/>
        </a:p>
      </dgm:t>
    </dgm:pt>
    <dgm:pt modelId="{38114406-5690-4400-B3F8-ECD3D278A3A1}" type="pres">
      <dgm:prSet presAssocID="{DABC0BC7-E653-446C-9CC3-B532D4637F8F}" presName="cycle" presStyleCnt="0">
        <dgm:presLayoutVars>
          <dgm:dir/>
          <dgm:resizeHandles val="exact"/>
        </dgm:presLayoutVars>
      </dgm:prSet>
      <dgm:spPr/>
    </dgm:pt>
    <dgm:pt modelId="{B4110CAD-DBBF-4782-96F7-11E26550A4F4}" type="pres">
      <dgm:prSet presAssocID="{8E299B12-98C5-46EC-A385-0AADEE9E2A30}" presName="node" presStyleLbl="node1" presStyleIdx="0" presStyleCnt="5">
        <dgm:presLayoutVars>
          <dgm:bulletEnabled val="1"/>
        </dgm:presLayoutVars>
      </dgm:prSet>
      <dgm:spPr/>
    </dgm:pt>
    <dgm:pt modelId="{40A86C5B-0411-4717-818F-C012228E5C89}" type="pres">
      <dgm:prSet presAssocID="{8E299B12-98C5-46EC-A385-0AADEE9E2A30}" presName="spNode" presStyleCnt="0"/>
      <dgm:spPr/>
    </dgm:pt>
    <dgm:pt modelId="{133BF321-3F1D-43FE-B769-80FC5F46D560}" type="pres">
      <dgm:prSet presAssocID="{A35F3CC7-73ED-4D65-B453-4AA7F140988A}" presName="sibTrans" presStyleLbl="sibTrans1D1" presStyleIdx="0" presStyleCnt="5"/>
      <dgm:spPr/>
    </dgm:pt>
    <dgm:pt modelId="{A8FBA4F1-194D-4AE7-ACCB-62E2060D145E}" type="pres">
      <dgm:prSet presAssocID="{6D603394-D151-4491-A9D2-3B4030B0F2EB}" presName="node" presStyleLbl="node1" presStyleIdx="1" presStyleCnt="5">
        <dgm:presLayoutVars>
          <dgm:bulletEnabled val="1"/>
        </dgm:presLayoutVars>
      </dgm:prSet>
      <dgm:spPr/>
    </dgm:pt>
    <dgm:pt modelId="{D274187F-A0A9-45F4-9AEC-17B6F0B3985E}" type="pres">
      <dgm:prSet presAssocID="{6D603394-D151-4491-A9D2-3B4030B0F2EB}" presName="spNode" presStyleCnt="0"/>
      <dgm:spPr/>
    </dgm:pt>
    <dgm:pt modelId="{EEA85AD6-1EEA-419A-9BD5-F6B1AD4E6188}" type="pres">
      <dgm:prSet presAssocID="{9A8D8555-A730-4EAA-8D56-02FE78855083}" presName="sibTrans" presStyleLbl="sibTrans1D1" presStyleIdx="1" presStyleCnt="5"/>
      <dgm:spPr/>
    </dgm:pt>
    <dgm:pt modelId="{B67E8D7F-74C8-4ABF-B78F-99A011E138A6}" type="pres">
      <dgm:prSet presAssocID="{A15A9364-D812-4801-B54E-A6225CB1C3E1}" presName="node" presStyleLbl="node1" presStyleIdx="2" presStyleCnt="5">
        <dgm:presLayoutVars>
          <dgm:bulletEnabled val="1"/>
        </dgm:presLayoutVars>
      </dgm:prSet>
      <dgm:spPr/>
    </dgm:pt>
    <dgm:pt modelId="{F3EBA3E3-B5CE-416B-A6CC-F900787B8B35}" type="pres">
      <dgm:prSet presAssocID="{A15A9364-D812-4801-B54E-A6225CB1C3E1}" presName="spNode" presStyleCnt="0"/>
      <dgm:spPr/>
    </dgm:pt>
    <dgm:pt modelId="{2295CD32-1EBA-4A5D-BE60-117CDAE9CB4F}" type="pres">
      <dgm:prSet presAssocID="{DA2E2C6D-670C-467D-AC3B-FD1C2466E19C}" presName="sibTrans" presStyleLbl="sibTrans1D1" presStyleIdx="2" presStyleCnt="5"/>
      <dgm:spPr/>
    </dgm:pt>
    <dgm:pt modelId="{91EBB6AB-EE35-46E0-9588-79F367238CA9}" type="pres">
      <dgm:prSet presAssocID="{E25CD9CE-E435-4177-8D2F-5A3F9A446685}" presName="node" presStyleLbl="node1" presStyleIdx="3" presStyleCnt="5">
        <dgm:presLayoutVars>
          <dgm:bulletEnabled val="1"/>
        </dgm:presLayoutVars>
      </dgm:prSet>
      <dgm:spPr/>
    </dgm:pt>
    <dgm:pt modelId="{D7FB2C11-FD77-4FA7-A91F-56379F62C357}" type="pres">
      <dgm:prSet presAssocID="{E25CD9CE-E435-4177-8D2F-5A3F9A446685}" presName="spNode" presStyleCnt="0"/>
      <dgm:spPr/>
    </dgm:pt>
    <dgm:pt modelId="{F06E7341-22BC-4FD6-B63F-50D9F2D51B67}" type="pres">
      <dgm:prSet presAssocID="{3032B1DE-59D2-4887-A3CC-3DC4FBF6F9DF}" presName="sibTrans" presStyleLbl="sibTrans1D1" presStyleIdx="3" presStyleCnt="5"/>
      <dgm:spPr/>
    </dgm:pt>
    <dgm:pt modelId="{B149BA9A-7BC5-46A0-9BFD-B80E652F0205}" type="pres">
      <dgm:prSet presAssocID="{C9EAF15F-2B8C-48B1-A121-414BD82269BF}" presName="node" presStyleLbl="node1" presStyleIdx="4" presStyleCnt="5">
        <dgm:presLayoutVars>
          <dgm:bulletEnabled val="1"/>
        </dgm:presLayoutVars>
      </dgm:prSet>
      <dgm:spPr/>
    </dgm:pt>
    <dgm:pt modelId="{4A063B80-51FE-449B-A47D-704E1DBA7228}" type="pres">
      <dgm:prSet presAssocID="{C9EAF15F-2B8C-48B1-A121-414BD82269BF}" presName="spNode" presStyleCnt="0"/>
      <dgm:spPr/>
    </dgm:pt>
    <dgm:pt modelId="{5D343DA7-D4B6-4216-9DC7-175A020778F5}" type="pres">
      <dgm:prSet presAssocID="{3825F9EA-5744-4D52-B103-D6E0DF7D54BB}" presName="sibTrans" presStyleLbl="sibTrans1D1" presStyleIdx="4" presStyleCnt="5"/>
      <dgm:spPr/>
    </dgm:pt>
  </dgm:ptLst>
  <dgm:cxnLst>
    <dgm:cxn modelId="{5F9A1624-8554-42D8-BEE6-38822BD7F8B9}" type="presOf" srcId="{3825F9EA-5744-4D52-B103-D6E0DF7D54BB}" destId="{5D343DA7-D4B6-4216-9DC7-175A020778F5}" srcOrd="0" destOrd="0" presId="urn:microsoft.com/office/officeart/2005/8/layout/cycle5"/>
    <dgm:cxn modelId="{2D735924-D4AB-4DA7-A8A1-8E25107C8E4C}" srcId="{DABC0BC7-E653-446C-9CC3-B532D4637F8F}" destId="{C9EAF15F-2B8C-48B1-A121-414BD82269BF}" srcOrd="4" destOrd="0" parTransId="{4E65C87D-0717-4783-99FD-61C5B4FA2BE4}" sibTransId="{3825F9EA-5744-4D52-B103-D6E0DF7D54BB}"/>
    <dgm:cxn modelId="{70CB0B2B-BC6D-4AA6-A6A9-2610EDCB8763}" srcId="{DABC0BC7-E653-446C-9CC3-B532D4637F8F}" destId="{6D603394-D151-4491-A9D2-3B4030B0F2EB}" srcOrd="1" destOrd="0" parTransId="{0272BE76-FFE8-4AD6-BD25-5D18689D72EF}" sibTransId="{9A8D8555-A730-4EAA-8D56-02FE78855083}"/>
    <dgm:cxn modelId="{7023C55E-08D2-4B44-9E63-67735A66B3F1}" type="presOf" srcId="{9A8D8555-A730-4EAA-8D56-02FE78855083}" destId="{EEA85AD6-1EEA-419A-9BD5-F6B1AD4E6188}" srcOrd="0" destOrd="0" presId="urn:microsoft.com/office/officeart/2005/8/layout/cycle5"/>
    <dgm:cxn modelId="{54165264-DA73-4CE1-93B7-D251BE4D41C3}" type="presOf" srcId="{DABC0BC7-E653-446C-9CC3-B532D4637F8F}" destId="{38114406-5690-4400-B3F8-ECD3D278A3A1}" srcOrd="0" destOrd="0" presId="urn:microsoft.com/office/officeart/2005/8/layout/cycle5"/>
    <dgm:cxn modelId="{6F743A4A-9793-450E-B614-919D9313346E}" type="presOf" srcId="{A15A9364-D812-4801-B54E-A6225CB1C3E1}" destId="{B67E8D7F-74C8-4ABF-B78F-99A011E138A6}" srcOrd="0" destOrd="0" presId="urn:microsoft.com/office/officeart/2005/8/layout/cycle5"/>
    <dgm:cxn modelId="{CDA8744A-E2CC-4D6A-83CA-A0F4437C9E48}" type="presOf" srcId="{DA2E2C6D-670C-467D-AC3B-FD1C2466E19C}" destId="{2295CD32-1EBA-4A5D-BE60-117CDAE9CB4F}" srcOrd="0" destOrd="0" presId="urn:microsoft.com/office/officeart/2005/8/layout/cycle5"/>
    <dgm:cxn modelId="{DE61FA84-34EE-4114-84AF-47A36B23C57D}" srcId="{DABC0BC7-E653-446C-9CC3-B532D4637F8F}" destId="{8E299B12-98C5-46EC-A385-0AADEE9E2A30}" srcOrd="0" destOrd="0" parTransId="{7CCF78E8-8029-4905-A8D9-64B3D89E67C4}" sibTransId="{A35F3CC7-73ED-4D65-B453-4AA7F140988A}"/>
    <dgm:cxn modelId="{AF6BAC8E-2524-4B65-A4C3-3024D03E87A5}" type="presOf" srcId="{6D603394-D151-4491-A9D2-3B4030B0F2EB}" destId="{A8FBA4F1-194D-4AE7-ACCB-62E2060D145E}" srcOrd="0" destOrd="0" presId="urn:microsoft.com/office/officeart/2005/8/layout/cycle5"/>
    <dgm:cxn modelId="{AEA9EB92-FF00-4687-B2CB-17DAF2915B39}" type="presOf" srcId="{3032B1DE-59D2-4887-A3CC-3DC4FBF6F9DF}" destId="{F06E7341-22BC-4FD6-B63F-50D9F2D51B67}" srcOrd="0" destOrd="0" presId="urn:microsoft.com/office/officeart/2005/8/layout/cycle5"/>
    <dgm:cxn modelId="{D4CC98A3-4A65-442B-99FE-7E8206BE92FC}" type="presOf" srcId="{E25CD9CE-E435-4177-8D2F-5A3F9A446685}" destId="{91EBB6AB-EE35-46E0-9588-79F367238CA9}" srcOrd="0" destOrd="0" presId="urn:microsoft.com/office/officeart/2005/8/layout/cycle5"/>
    <dgm:cxn modelId="{AAC0A0AB-6720-467A-AE66-A98587299648}" type="presOf" srcId="{A35F3CC7-73ED-4D65-B453-4AA7F140988A}" destId="{133BF321-3F1D-43FE-B769-80FC5F46D560}" srcOrd="0" destOrd="0" presId="urn:microsoft.com/office/officeart/2005/8/layout/cycle5"/>
    <dgm:cxn modelId="{506D5FBC-1258-4AE2-B58C-076719B69E5F}" type="presOf" srcId="{8E299B12-98C5-46EC-A385-0AADEE9E2A30}" destId="{B4110CAD-DBBF-4782-96F7-11E26550A4F4}" srcOrd="0" destOrd="0" presId="urn:microsoft.com/office/officeart/2005/8/layout/cycle5"/>
    <dgm:cxn modelId="{DF42CBD0-C884-4EDF-AA5A-416B8F99769B}" type="presOf" srcId="{C9EAF15F-2B8C-48B1-A121-414BD82269BF}" destId="{B149BA9A-7BC5-46A0-9BFD-B80E652F0205}" srcOrd="0" destOrd="0" presId="urn:microsoft.com/office/officeart/2005/8/layout/cycle5"/>
    <dgm:cxn modelId="{06C34BE9-F7A4-4CB9-904C-3FE0CE17FF19}" srcId="{DABC0BC7-E653-446C-9CC3-B532D4637F8F}" destId="{E25CD9CE-E435-4177-8D2F-5A3F9A446685}" srcOrd="3" destOrd="0" parTransId="{01DA9ACB-A7CC-410F-A85C-D7489DEB4BDE}" sibTransId="{3032B1DE-59D2-4887-A3CC-3DC4FBF6F9DF}"/>
    <dgm:cxn modelId="{AA7479FE-6B79-495C-A0C7-8F5C1EF82887}" srcId="{DABC0BC7-E653-446C-9CC3-B532D4637F8F}" destId="{A15A9364-D812-4801-B54E-A6225CB1C3E1}" srcOrd="2" destOrd="0" parTransId="{EB4215D9-06D2-471D-A5FD-303E076D873E}" sibTransId="{DA2E2C6D-670C-467D-AC3B-FD1C2466E19C}"/>
    <dgm:cxn modelId="{B407CC39-7AB6-4EF4-B661-C2F855F76DF6}" type="presParOf" srcId="{38114406-5690-4400-B3F8-ECD3D278A3A1}" destId="{B4110CAD-DBBF-4782-96F7-11E26550A4F4}" srcOrd="0" destOrd="0" presId="urn:microsoft.com/office/officeart/2005/8/layout/cycle5"/>
    <dgm:cxn modelId="{73430E01-DCA6-4322-8BB4-07B5D3550006}" type="presParOf" srcId="{38114406-5690-4400-B3F8-ECD3D278A3A1}" destId="{40A86C5B-0411-4717-818F-C012228E5C89}" srcOrd="1" destOrd="0" presId="urn:microsoft.com/office/officeart/2005/8/layout/cycle5"/>
    <dgm:cxn modelId="{0E3360C2-87F7-44C0-A9E9-CA01D52314C6}" type="presParOf" srcId="{38114406-5690-4400-B3F8-ECD3D278A3A1}" destId="{133BF321-3F1D-43FE-B769-80FC5F46D560}" srcOrd="2" destOrd="0" presId="urn:microsoft.com/office/officeart/2005/8/layout/cycle5"/>
    <dgm:cxn modelId="{56C55B7D-7B81-4290-822A-555EC9FF4ABD}" type="presParOf" srcId="{38114406-5690-4400-B3F8-ECD3D278A3A1}" destId="{A8FBA4F1-194D-4AE7-ACCB-62E2060D145E}" srcOrd="3" destOrd="0" presId="urn:microsoft.com/office/officeart/2005/8/layout/cycle5"/>
    <dgm:cxn modelId="{139B8496-D98A-4C7C-A09D-CF887ED8ED7D}" type="presParOf" srcId="{38114406-5690-4400-B3F8-ECD3D278A3A1}" destId="{D274187F-A0A9-45F4-9AEC-17B6F0B3985E}" srcOrd="4" destOrd="0" presId="urn:microsoft.com/office/officeart/2005/8/layout/cycle5"/>
    <dgm:cxn modelId="{FCD9B3A2-7D51-4AF0-8A15-D0C00930BE58}" type="presParOf" srcId="{38114406-5690-4400-B3F8-ECD3D278A3A1}" destId="{EEA85AD6-1EEA-419A-9BD5-F6B1AD4E6188}" srcOrd="5" destOrd="0" presId="urn:microsoft.com/office/officeart/2005/8/layout/cycle5"/>
    <dgm:cxn modelId="{00F3C0A6-5CC3-4223-B060-564E3E4199F5}" type="presParOf" srcId="{38114406-5690-4400-B3F8-ECD3D278A3A1}" destId="{B67E8D7F-74C8-4ABF-B78F-99A011E138A6}" srcOrd="6" destOrd="0" presId="urn:microsoft.com/office/officeart/2005/8/layout/cycle5"/>
    <dgm:cxn modelId="{C8883CFA-FF68-480B-AF4A-7AFE68DB175F}" type="presParOf" srcId="{38114406-5690-4400-B3F8-ECD3D278A3A1}" destId="{F3EBA3E3-B5CE-416B-A6CC-F900787B8B35}" srcOrd="7" destOrd="0" presId="urn:microsoft.com/office/officeart/2005/8/layout/cycle5"/>
    <dgm:cxn modelId="{135FC5E7-97F5-40F2-A5FC-34EE379C24E3}" type="presParOf" srcId="{38114406-5690-4400-B3F8-ECD3D278A3A1}" destId="{2295CD32-1EBA-4A5D-BE60-117CDAE9CB4F}" srcOrd="8" destOrd="0" presId="urn:microsoft.com/office/officeart/2005/8/layout/cycle5"/>
    <dgm:cxn modelId="{0DE77C06-8521-4E69-B38D-CDC1871ED4A8}" type="presParOf" srcId="{38114406-5690-4400-B3F8-ECD3D278A3A1}" destId="{91EBB6AB-EE35-46E0-9588-79F367238CA9}" srcOrd="9" destOrd="0" presId="urn:microsoft.com/office/officeart/2005/8/layout/cycle5"/>
    <dgm:cxn modelId="{042E67B6-00E0-41AA-9572-D755E3A2A703}" type="presParOf" srcId="{38114406-5690-4400-B3F8-ECD3D278A3A1}" destId="{D7FB2C11-FD77-4FA7-A91F-56379F62C357}" srcOrd="10" destOrd="0" presId="urn:microsoft.com/office/officeart/2005/8/layout/cycle5"/>
    <dgm:cxn modelId="{8E54EC3D-6F0E-44D4-8501-1DFFC06C58A9}" type="presParOf" srcId="{38114406-5690-4400-B3F8-ECD3D278A3A1}" destId="{F06E7341-22BC-4FD6-B63F-50D9F2D51B67}" srcOrd="11" destOrd="0" presId="urn:microsoft.com/office/officeart/2005/8/layout/cycle5"/>
    <dgm:cxn modelId="{C0D04076-FDA2-4F7B-ACE5-2A819711BEE2}" type="presParOf" srcId="{38114406-5690-4400-B3F8-ECD3D278A3A1}" destId="{B149BA9A-7BC5-46A0-9BFD-B80E652F0205}" srcOrd="12" destOrd="0" presId="urn:microsoft.com/office/officeart/2005/8/layout/cycle5"/>
    <dgm:cxn modelId="{2F2167A3-96C2-4495-8C28-FD18F759E228}" type="presParOf" srcId="{38114406-5690-4400-B3F8-ECD3D278A3A1}" destId="{4A063B80-51FE-449B-A47D-704E1DBA7228}" srcOrd="13" destOrd="0" presId="urn:microsoft.com/office/officeart/2005/8/layout/cycle5"/>
    <dgm:cxn modelId="{C119E824-B351-4844-8383-A0DCD7F4332F}" type="presParOf" srcId="{38114406-5690-4400-B3F8-ECD3D278A3A1}" destId="{5D343DA7-D4B6-4216-9DC7-175A020778F5}"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110CAD-DBBF-4782-96F7-11E26550A4F4}">
      <dsp:nvSpPr>
        <dsp:cNvPr id="0" name=""/>
        <dsp:cNvSpPr/>
      </dsp:nvSpPr>
      <dsp:spPr>
        <a:xfrm>
          <a:off x="2562156" y="1407"/>
          <a:ext cx="1555886" cy="1011326"/>
        </a:xfrm>
        <a:prstGeom prst="round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Implement and Train</a:t>
          </a:r>
        </a:p>
      </dsp:txBody>
      <dsp:txXfrm>
        <a:off x="2611525" y="50776"/>
        <a:ext cx="1457148" cy="912588"/>
      </dsp:txXfrm>
    </dsp:sp>
    <dsp:sp modelId="{133BF321-3F1D-43FE-B769-80FC5F46D560}">
      <dsp:nvSpPr>
        <dsp:cNvPr id="0" name=""/>
        <dsp:cNvSpPr/>
      </dsp:nvSpPr>
      <dsp:spPr>
        <a:xfrm>
          <a:off x="1320247" y="507070"/>
          <a:ext cx="4039705" cy="4039705"/>
        </a:xfrm>
        <a:custGeom>
          <a:avLst/>
          <a:gdLst/>
          <a:ahLst/>
          <a:cxnLst/>
          <a:rect l="0" t="0" r="0" b="0"/>
          <a:pathLst>
            <a:path>
              <a:moveTo>
                <a:pt x="3006068" y="257132"/>
              </a:moveTo>
              <a:arcTo wR="2019852" hR="2019852" stAng="17953582" swAng="1211305"/>
            </a:path>
          </a:pathLst>
        </a:custGeom>
        <a:noFill/>
        <a:ln w="9525" cap="flat" cmpd="sng" algn="ctr">
          <a:solidFill>
            <a:schemeClr val="accent4">
              <a:hueOff val="0"/>
              <a:satOff val="0"/>
              <a:lumOff val="0"/>
              <a:alphaOff val="0"/>
            </a:schemeClr>
          </a:solidFill>
          <a:prstDash val="solid"/>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A8FBA4F1-194D-4AE7-ACCB-62E2060D145E}">
      <dsp:nvSpPr>
        <dsp:cNvPr id="0" name=""/>
        <dsp:cNvSpPr/>
      </dsp:nvSpPr>
      <dsp:spPr>
        <a:xfrm>
          <a:off x="4483150" y="1397090"/>
          <a:ext cx="1555886" cy="1011326"/>
        </a:xfrm>
        <a:prstGeom prst="roundRect">
          <a:avLst/>
        </a:prstGeom>
        <a:solidFill>
          <a:schemeClr val="accent4">
            <a:hueOff val="-1116192"/>
            <a:satOff val="6725"/>
            <a:lumOff val="539"/>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Execute</a:t>
          </a:r>
        </a:p>
      </dsp:txBody>
      <dsp:txXfrm>
        <a:off x="4532519" y="1446459"/>
        <a:ext cx="1457148" cy="912588"/>
      </dsp:txXfrm>
    </dsp:sp>
    <dsp:sp modelId="{EEA85AD6-1EEA-419A-9BD5-F6B1AD4E6188}">
      <dsp:nvSpPr>
        <dsp:cNvPr id="0" name=""/>
        <dsp:cNvSpPr/>
      </dsp:nvSpPr>
      <dsp:spPr>
        <a:xfrm>
          <a:off x="1320247" y="507070"/>
          <a:ext cx="4039705" cy="4039705"/>
        </a:xfrm>
        <a:custGeom>
          <a:avLst/>
          <a:gdLst/>
          <a:ahLst/>
          <a:cxnLst/>
          <a:rect l="0" t="0" r="0" b="0"/>
          <a:pathLst>
            <a:path>
              <a:moveTo>
                <a:pt x="4034856" y="2159718"/>
              </a:moveTo>
              <a:arcTo wR="2019852" hR="2019852" stAng="21838239" swAng="1359546"/>
            </a:path>
          </a:pathLst>
        </a:custGeom>
        <a:noFill/>
        <a:ln w="9525" cap="flat" cmpd="sng" algn="ctr">
          <a:solidFill>
            <a:schemeClr val="accent4">
              <a:hueOff val="-1116192"/>
              <a:satOff val="6725"/>
              <a:lumOff val="539"/>
              <a:alphaOff val="0"/>
            </a:schemeClr>
          </a:solidFill>
          <a:prstDash val="solid"/>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B67E8D7F-74C8-4ABF-B78F-99A011E138A6}">
      <dsp:nvSpPr>
        <dsp:cNvPr id="0" name=""/>
        <dsp:cNvSpPr/>
      </dsp:nvSpPr>
      <dsp:spPr>
        <a:xfrm>
          <a:off x="3749396" y="3655354"/>
          <a:ext cx="1555886" cy="1011326"/>
        </a:xfrm>
        <a:prstGeom prst="roundRect">
          <a:avLst/>
        </a:prstGeom>
        <a:solidFill>
          <a:schemeClr val="accent4">
            <a:hueOff val="-2232385"/>
            <a:satOff val="13449"/>
            <a:lumOff val="107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Report</a:t>
          </a:r>
        </a:p>
      </dsp:txBody>
      <dsp:txXfrm>
        <a:off x="3798765" y="3704723"/>
        <a:ext cx="1457148" cy="912588"/>
      </dsp:txXfrm>
    </dsp:sp>
    <dsp:sp modelId="{2295CD32-1EBA-4A5D-BE60-117CDAE9CB4F}">
      <dsp:nvSpPr>
        <dsp:cNvPr id="0" name=""/>
        <dsp:cNvSpPr/>
      </dsp:nvSpPr>
      <dsp:spPr>
        <a:xfrm>
          <a:off x="1320247" y="507070"/>
          <a:ext cx="4039705" cy="4039705"/>
        </a:xfrm>
        <a:custGeom>
          <a:avLst/>
          <a:gdLst/>
          <a:ahLst/>
          <a:cxnLst/>
          <a:rect l="0" t="0" r="0" b="0"/>
          <a:pathLst>
            <a:path>
              <a:moveTo>
                <a:pt x="2267658" y="4024446"/>
              </a:moveTo>
              <a:arcTo wR="2019852" hR="2019852" stAng="4977174" swAng="845652"/>
            </a:path>
          </a:pathLst>
        </a:custGeom>
        <a:noFill/>
        <a:ln w="9525" cap="flat" cmpd="sng" algn="ctr">
          <a:solidFill>
            <a:schemeClr val="accent4">
              <a:hueOff val="-2232385"/>
              <a:satOff val="13449"/>
              <a:lumOff val="1078"/>
              <a:alphaOff val="0"/>
            </a:schemeClr>
          </a:solidFill>
          <a:prstDash val="solid"/>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91EBB6AB-EE35-46E0-9588-79F367238CA9}">
      <dsp:nvSpPr>
        <dsp:cNvPr id="0" name=""/>
        <dsp:cNvSpPr/>
      </dsp:nvSpPr>
      <dsp:spPr>
        <a:xfrm>
          <a:off x="1374917" y="3655354"/>
          <a:ext cx="1555886" cy="1011326"/>
        </a:xfrm>
        <a:prstGeom prst="roundRect">
          <a:avLst/>
        </a:prstGeom>
        <a:solidFill>
          <a:schemeClr val="accent4">
            <a:hueOff val="-3348577"/>
            <a:satOff val="20174"/>
            <a:lumOff val="1617"/>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Evaluate</a:t>
          </a:r>
        </a:p>
      </dsp:txBody>
      <dsp:txXfrm>
        <a:off x="1424286" y="3704723"/>
        <a:ext cx="1457148" cy="912588"/>
      </dsp:txXfrm>
    </dsp:sp>
    <dsp:sp modelId="{F06E7341-22BC-4FD6-B63F-50D9F2D51B67}">
      <dsp:nvSpPr>
        <dsp:cNvPr id="0" name=""/>
        <dsp:cNvSpPr/>
      </dsp:nvSpPr>
      <dsp:spPr>
        <a:xfrm>
          <a:off x="1320247" y="507070"/>
          <a:ext cx="4039705" cy="4039705"/>
        </a:xfrm>
        <a:custGeom>
          <a:avLst/>
          <a:gdLst/>
          <a:ahLst/>
          <a:cxnLst/>
          <a:rect l="0" t="0" r="0" b="0"/>
          <a:pathLst>
            <a:path>
              <a:moveTo>
                <a:pt x="214262" y="2925197"/>
              </a:moveTo>
              <a:arcTo wR="2019852" hR="2019852" stAng="9202215" swAng="1359546"/>
            </a:path>
          </a:pathLst>
        </a:custGeom>
        <a:noFill/>
        <a:ln w="9525" cap="flat" cmpd="sng" algn="ctr">
          <a:solidFill>
            <a:schemeClr val="accent4">
              <a:hueOff val="-3348577"/>
              <a:satOff val="20174"/>
              <a:lumOff val="1617"/>
              <a:alphaOff val="0"/>
            </a:schemeClr>
          </a:solidFill>
          <a:prstDash val="solid"/>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B149BA9A-7BC5-46A0-9BFD-B80E652F0205}">
      <dsp:nvSpPr>
        <dsp:cNvPr id="0" name=""/>
        <dsp:cNvSpPr/>
      </dsp:nvSpPr>
      <dsp:spPr>
        <a:xfrm>
          <a:off x="641162" y="1397090"/>
          <a:ext cx="1555886" cy="1011326"/>
        </a:xfrm>
        <a:prstGeom prst="roundRect">
          <a:avLst/>
        </a:prstGeom>
        <a:solidFill>
          <a:schemeClr val="accent4">
            <a:hueOff val="-4464770"/>
            <a:satOff val="26899"/>
            <a:lumOff val="215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Improve </a:t>
          </a:r>
        </a:p>
      </dsp:txBody>
      <dsp:txXfrm>
        <a:off x="690531" y="1446459"/>
        <a:ext cx="1457148" cy="912588"/>
      </dsp:txXfrm>
    </dsp:sp>
    <dsp:sp modelId="{5D343DA7-D4B6-4216-9DC7-175A020778F5}">
      <dsp:nvSpPr>
        <dsp:cNvPr id="0" name=""/>
        <dsp:cNvSpPr/>
      </dsp:nvSpPr>
      <dsp:spPr>
        <a:xfrm>
          <a:off x="1320247" y="507070"/>
          <a:ext cx="4039705" cy="4039705"/>
        </a:xfrm>
        <a:custGeom>
          <a:avLst/>
          <a:gdLst/>
          <a:ahLst/>
          <a:cxnLst/>
          <a:rect l="0" t="0" r="0" b="0"/>
          <a:pathLst>
            <a:path>
              <a:moveTo>
                <a:pt x="485897" y="705780"/>
              </a:moveTo>
              <a:arcTo wR="2019852" hR="2019852" stAng="13235112" swAng="1211305"/>
            </a:path>
          </a:pathLst>
        </a:custGeom>
        <a:noFill/>
        <a:ln w="9525" cap="flat" cmpd="sng" algn="ctr">
          <a:solidFill>
            <a:schemeClr val="accent4">
              <a:hueOff val="-4464770"/>
              <a:satOff val="26899"/>
              <a:lumOff val="2156"/>
              <a:alphaOff val="0"/>
            </a:schemeClr>
          </a:solidFill>
          <a:prstDash val="solid"/>
          <a:tailEnd type="arrow"/>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489DEFF-8D55-35DB-4010-A8792D7637E6}"/>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EF6162FB-32AD-9A91-A50C-69DC850066D7}"/>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18EFBB8-5DAB-3FC7-DD47-74C9DBAC73E3}"/>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1C1B341D-EB72-4E5A-9691-483CD7A6BB4B}" type="slidenum">
              <a:rPr lang="en-US" smtClean="0"/>
              <a:t>‹#›</a:t>
            </a:fld>
            <a:endParaRPr lang="en-US"/>
          </a:p>
        </p:txBody>
      </p:sp>
    </p:spTree>
    <p:extLst>
      <p:ext uri="{BB962C8B-B14F-4D97-AF65-F5344CB8AC3E}">
        <p14:creationId xmlns:p14="http://schemas.microsoft.com/office/powerpoint/2010/main" val="21771547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77739" cy="471054"/>
          </a:xfrm>
          <a:prstGeom prst="rect">
            <a:avLst/>
          </a:prstGeom>
          <a:noFill/>
          <a:ln>
            <a:noFill/>
          </a:ln>
        </p:spPr>
        <p:txBody>
          <a:bodyPr spcFirstLastPara="1" wrap="square" lIns="94213" tIns="47094" rIns="94213" bIns="47094"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4023092" y="0"/>
            <a:ext cx="3077739" cy="471054"/>
          </a:xfrm>
          <a:prstGeom prst="rect">
            <a:avLst/>
          </a:prstGeom>
          <a:noFill/>
          <a:ln>
            <a:noFill/>
          </a:ln>
        </p:spPr>
        <p:txBody>
          <a:bodyPr spcFirstLastPara="1" wrap="square" lIns="94213" tIns="47094" rIns="94213" bIns="47094"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10248" y="4518204"/>
            <a:ext cx="5681980" cy="3696712"/>
          </a:xfrm>
          <a:prstGeom prst="rect">
            <a:avLst/>
          </a:prstGeom>
          <a:noFill/>
          <a:ln>
            <a:noFill/>
          </a:ln>
        </p:spPr>
        <p:txBody>
          <a:bodyPr spcFirstLastPara="1" wrap="square" lIns="94213" tIns="47094" rIns="94213" bIns="47094"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917422"/>
            <a:ext cx="3077739" cy="471053"/>
          </a:xfrm>
          <a:prstGeom prst="rect">
            <a:avLst/>
          </a:prstGeom>
          <a:noFill/>
          <a:ln>
            <a:noFill/>
          </a:ln>
        </p:spPr>
        <p:txBody>
          <a:bodyPr spcFirstLastPara="1" wrap="square" lIns="94213" tIns="47094" rIns="94213" bIns="47094"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4023092" y="8917422"/>
            <a:ext cx="3077739" cy="471053"/>
          </a:xfrm>
          <a:prstGeom prst="rect">
            <a:avLst/>
          </a:prstGeom>
          <a:noFill/>
          <a:ln>
            <a:noFill/>
          </a:ln>
        </p:spPr>
        <p:txBody>
          <a:bodyPr spcFirstLastPara="1" wrap="square" lIns="94213" tIns="47094" rIns="94213" bIns="47094" anchor="b" anchorCtr="0">
            <a:noAutofit/>
          </a:bodyPr>
          <a:lstStyle/>
          <a:p>
            <a:pPr algn="r"/>
            <a:fld id="{00000000-1234-1234-1234-123412341234}" type="slidenum">
              <a:rPr lang="en-US" sz="1200" smtClean="0">
                <a:solidFill>
                  <a:schemeClr val="dk1"/>
                </a:solidFill>
                <a:latin typeface="Calibri"/>
                <a:ea typeface="Calibri"/>
                <a:cs typeface="Calibri"/>
                <a:sym typeface="Calibri"/>
              </a:rPr>
              <a:pPr algn="r"/>
              <a:t>‹#›</a:t>
            </a:fld>
            <a:endParaRPr lang="en-US" sz="1200"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mykairos.org/docs/kpmi/act_procedures.pdf"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kairosprisonministry.org/do-we-want-to-improve/"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kairosprisonministry.org/about-u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mykairos.org/docs/ac/acop.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 name="Google Shape;75;p1:notes"/>
          <p:cNvSpPr txBox="1">
            <a:spLocks noGrp="1"/>
          </p:cNvSpPr>
          <p:nvPr>
            <p:ph type="body" idx="1"/>
          </p:nvPr>
        </p:nvSpPr>
        <p:spPr>
          <a:xfrm>
            <a:off x="710248" y="4518204"/>
            <a:ext cx="5681980" cy="3696712"/>
          </a:xfrm>
          <a:prstGeom prst="rect">
            <a:avLst/>
          </a:prstGeom>
          <a:noFill/>
          <a:ln>
            <a:noFill/>
          </a:ln>
        </p:spPr>
        <p:txBody>
          <a:bodyPr spcFirstLastPara="1" wrap="square" lIns="94213" tIns="47094" rIns="94213" bIns="47094" anchor="t" anchorCtr="0">
            <a:noAutofit/>
          </a:bodyPr>
          <a:lstStyle/>
          <a:p>
            <a:pPr marL="0" indent="0"/>
            <a:endParaRPr dirty="0"/>
          </a:p>
        </p:txBody>
      </p:sp>
      <p:sp>
        <p:nvSpPr>
          <p:cNvPr id="76" name="Google Shape;76;p1:notes"/>
          <p:cNvSpPr txBox="1">
            <a:spLocks noGrp="1"/>
          </p:cNvSpPr>
          <p:nvPr>
            <p:ph type="sldNum" idx="12"/>
          </p:nvPr>
        </p:nvSpPr>
        <p:spPr>
          <a:xfrm>
            <a:off x="4023092" y="8917422"/>
            <a:ext cx="3077739" cy="471053"/>
          </a:xfrm>
          <a:prstGeom prst="rect">
            <a:avLst/>
          </a:prstGeom>
          <a:noFill/>
          <a:ln>
            <a:noFill/>
          </a:ln>
        </p:spPr>
        <p:txBody>
          <a:bodyPr spcFirstLastPara="1" wrap="square" lIns="94213" tIns="47094" rIns="94213" bIns="47094" anchor="b" anchorCtr="0">
            <a:noAutofit/>
          </a:bodyPr>
          <a:lstStyle/>
          <a:p>
            <a:pPr algn="r"/>
            <a:fld id="{00000000-1234-1234-1234-123412341234}" type="slidenum">
              <a:rPr lang="en-US"/>
              <a:pPr algn="r"/>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Rick</a:t>
            </a:r>
          </a:p>
          <a:p>
            <a:endParaRPr lang="en-US" dirty="0"/>
          </a:p>
          <a:p>
            <a:r>
              <a:rPr lang="en-US" dirty="0"/>
              <a:t>Explain my time in Yellowstone, God’s beauty in His creations, and how the Bisons demonstrated leadership and teamwork</a:t>
            </a:r>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10</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81180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6:notes"/>
          <p:cNvSpPr txBox="1">
            <a:spLocks noGrp="1"/>
          </p:cNvSpPr>
          <p:nvPr>
            <p:ph type="body" idx="1"/>
          </p:nvPr>
        </p:nvSpPr>
        <p:spPr>
          <a:xfrm>
            <a:off x="710248" y="4518204"/>
            <a:ext cx="5681980" cy="3696712"/>
          </a:xfrm>
          <a:prstGeom prst="rect">
            <a:avLst/>
          </a:prstGeom>
          <a:noFill/>
          <a:ln>
            <a:noFill/>
          </a:ln>
        </p:spPr>
        <p:txBody>
          <a:bodyPr spcFirstLastPara="1" wrap="square" lIns="94213" tIns="47094" rIns="94213" bIns="47094" anchor="t" anchorCtr="0">
            <a:noAutofit/>
          </a:bodyPr>
          <a:lstStyle/>
          <a:p>
            <a:pPr marL="0" indent="0"/>
            <a:r>
              <a:rPr lang="en-US" sz="1500" dirty="0"/>
              <a:t>Jay: </a:t>
            </a:r>
          </a:p>
          <a:p>
            <a:pPr marL="0" indent="0"/>
            <a:endParaRPr lang="en-US" sz="1500" b="1" dirty="0"/>
          </a:p>
          <a:p>
            <a:pPr marL="0" indent="0"/>
            <a:r>
              <a:rPr lang="en-US" sz="1500" dirty="0"/>
              <a:t>Each Advisory Council is the compliance officers on the Journey to Excellence.  It is the responsibility of Kairos Advisory Council to ensure consistency and compliance to the policies &amp; procedures developed by Kairos Prison Ministry. </a:t>
            </a:r>
          </a:p>
          <a:p>
            <a:pPr marL="0" indent="0"/>
            <a:endParaRPr lang="en-US" sz="1500" dirty="0"/>
          </a:p>
          <a:p>
            <a:pPr marL="0" indent="0"/>
            <a:r>
              <a:rPr lang="en-US" sz="1500" dirty="0"/>
              <a:t>The  Advisory Council Operating procedures as well as The program specific manuals which are the “Gold Standard” of excellence ensuring every weekend and Continuing Ministry event follow the time-tested “Widom of Kairos”. Ensuring that each event stays with in the “Riverbanks” to safeguard Kairos Prison Ministry, our teams, and the resident and guests we serve.</a:t>
            </a:r>
          </a:p>
          <a:p>
            <a:pPr marL="0" indent="0"/>
            <a:endParaRPr lang="en-US" sz="1500" dirty="0"/>
          </a:p>
          <a:p>
            <a:pPr marL="0" indent="0"/>
            <a:r>
              <a:rPr lang="en-US" sz="1500" dirty="0"/>
              <a:t>Every Advisory Council needs to be familiar with </a:t>
            </a:r>
            <a:r>
              <a:rPr lang="en-US" sz="1500" b="1" dirty="0"/>
              <a:t>ALL</a:t>
            </a:r>
            <a:r>
              <a:rPr lang="en-US" sz="1500" dirty="0"/>
              <a:t> these tools.</a:t>
            </a:r>
          </a:p>
          <a:p>
            <a:pPr marL="0" indent="0"/>
            <a:endParaRPr lang="en-US" sz="1500" dirty="0"/>
          </a:p>
          <a:p>
            <a:pPr marL="0" indent="0"/>
            <a:r>
              <a:rPr lang="en-US" sz="1500" dirty="0"/>
              <a:t>&lt;Recording&gt; If you are not, please find them in either mykairos.org or your program manual</a:t>
            </a:r>
          </a:p>
          <a:p>
            <a:pPr marL="0" indent="0"/>
            <a:endParaRPr lang="en-US" sz="1500" dirty="0"/>
          </a:p>
          <a:p>
            <a:pPr marL="0" indent="0"/>
            <a:r>
              <a:rPr lang="en-US" sz="1500" dirty="0"/>
              <a:t>&lt;Live&gt; How many of you are </a:t>
            </a:r>
            <a:r>
              <a:rPr lang="en-US" sz="1500" b="1" dirty="0"/>
              <a:t>NOT </a:t>
            </a:r>
            <a:r>
              <a:rPr lang="en-US" sz="1500" b="0" dirty="0"/>
              <a:t> familiar with </a:t>
            </a:r>
            <a:r>
              <a:rPr lang="en-US" sz="1500" b="1" dirty="0"/>
              <a:t>ALL</a:t>
            </a:r>
            <a:r>
              <a:rPr lang="en-US" sz="1500" b="0" dirty="0"/>
              <a:t> of these?  &lt;If not hands&gt; Good! &lt;If hand go up&gt; Okay, If you have questions about them, we can cover those at the end of the session.</a:t>
            </a:r>
            <a:endParaRPr lang="en-US" sz="1500" dirty="0"/>
          </a:p>
          <a:p>
            <a:pPr marL="0" indent="0"/>
            <a:endParaRPr lang="en-US" sz="1500" dirty="0"/>
          </a:p>
          <a:p>
            <a:pPr marL="0" indent="0"/>
            <a:endParaRPr lang="en-US" sz="1500" dirty="0"/>
          </a:p>
          <a:p>
            <a:pPr marL="0" indent="0"/>
            <a:endParaRPr lang="en-US" sz="1500" dirty="0"/>
          </a:p>
          <a:p>
            <a:pPr marL="0" indent="0"/>
            <a:endParaRPr lang="en-US" sz="1500" dirty="0"/>
          </a:p>
          <a:p>
            <a:pPr marL="0" indent="0"/>
            <a:endParaRPr lang="en-US" sz="1500" dirty="0"/>
          </a:p>
          <a:p>
            <a:pPr marL="0" indent="0"/>
            <a:endParaRPr lang="en-US" sz="1500" dirty="0"/>
          </a:p>
          <a:p>
            <a:pPr marL="0" indent="0"/>
            <a:endParaRPr lang="en-US" sz="1500" dirty="0"/>
          </a:p>
          <a:p>
            <a:pPr marL="0" indent="0" defTabSz="971029"/>
            <a:endParaRPr lang="en-US" sz="1500" dirty="0"/>
          </a:p>
          <a:p>
            <a:pPr marL="0" indent="0"/>
            <a:endParaRPr sz="1500" dirty="0"/>
          </a:p>
        </p:txBody>
      </p:sp>
      <p:sp>
        <p:nvSpPr>
          <p:cNvPr id="119" name="Google Shape;119;p6:notes"/>
          <p:cNvSpPr txBox="1">
            <a:spLocks noGrp="1"/>
          </p:cNvSpPr>
          <p:nvPr>
            <p:ph type="sldNum" idx="12"/>
          </p:nvPr>
        </p:nvSpPr>
        <p:spPr>
          <a:xfrm>
            <a:off x="4023092" y="8917422"/>
            <a:ext cx="3077739" cy="471053"/>
          </a:xfrm>
          <a:prstGeom prst="rect">
            <a:avLst/>
          </a:prstGeom>
          <a:noFill/>
          <a:ln>
            <a:noFill/>
          </a:ln>
        </p:spPr>
        <p:txBody>
          <a:bodyPr spcFirstLastPara="1" wrap="square" lIns="94213" tIns="47094" rIns="94213" bIns="47094" anchor="b" anchorCtr="0">
            <a:noAutofit/>
          </a:bodyPr>
          <a:lstStyle/>
          <a:p>
            <a:pPr algn="r"/>
            <a:fld id="{00000000-1234-1234-1234-123412341234}" type="slidenum">
              <a:rPr lang="en-US"/>
              <a:pPr algn="r"/>
              <a:t>11</a:t>
            </a:fld>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dirty="0"/>
              <a:t>Rick</a:t>
            </a:r>
          </a:p>
          <a:p>
            <a:pPr marL="0" indent="0" defTabSz="942289">
              <a:lnSpc>
                <a:spcPct val="115000"/>
              </a:lnSpc>
              <a:defRPr/>
            </a:pPr>
            <a:r>
              <a:rPr lang="en-US" u="sng" dirty="0">
                <a:latin typeface="Arial"/>
                <a:ea typeface="Arial"/>
                <a:cs typeface="Arial"/>
                <a:sym typeface="Arial"/>
              </a:rPr>
              <a:t>What are you attempting to improve?</a:t>
            </a:r>
            <a:r>
              <a:rPr lang="en-US" dirty="0">
                <a:latin typeface="Arial"/>
                <a:ea typeface="Arial"/>
                <a:cs typeface="Arial"/>
                <a:sym typeface="Arial"/>
              </a:rPr>
              <a:t> It could be anything, recruitment, fund raising, Weekends. I would recommend you start with whatever is your pain point or urgent need.</a:t>
            </a:r>
          </a:p>
          <a:p>
            <a:pPr marL="0" indent="0" defTabSz="942289">
              <a:lnSpc>
                <a:spcPct val="115000"/>
              </a:lnSpc>
              <a:defRPr/>
            </a:pPr>
            <a:endParaRPr lang="en-US" u="sng" dirty="0">
              <a:latin typeface="Arial"/>
              <a:ea typeface="Arial"/>
              <a:cs typeface="Arial"/>
              <a:sym typeface="Arial"/>
            </a:endParaRPr>
          </a:p>
          <a:p>
            <a:pPr marL="0" indent="0" defTabSz="942289">
              <a:lnSpc>
                <a:spcPct val="115000"/>
              </a:lnSpc>
              <a:defRPr/>
            </a:pPr>
            <a:r>
              <a:rPr lang="en-US" u="sng" dirty="0">
                <a:latin typeface="Arial"/>
                <a:ea typeface="Arial"/>
                <a:cs typeface="Arial"/>
                <a:sym typeface="Arial"/>
              </a:rPr>
              <a:t>Whare to start</a:t>
            </a:r>
            <a:r>
              <a:rPr lang="en-US" dirty="0">
                <a:latin typeface="Arial"/>
                <a:ea typeface="Arial"/>
                <a:cs typeface="Arial"/>
                <a:sym typeface="Arial"/>
              </a:rPr>
              <a:t>– Start with prioritizing</a:t>
            </a:r>
            <a:r>
              <a:rPr lang="en-US" dirty="0">
                <a:uFill>
                  <a:noFill/>
                </a:uFill>
                <a:latin typeface="Arial"/>
                <a:ea typeface="Arial"/>
                <a:cs typeface="Arial"/>
                <a:sym typeface="Arial"/>
                <a:hlinkClick r:id="rId3"/>
              </a:rPr>
              <a:t> Advisory Council Training</a:t>
            </a:r>
            <a:r>
              <a:rPr lang="en-US" dirty="0">
                <a:latin typeface="Arial"/>
                <a:ea typeface="Arial"/>
                <a:cs typeface="Arial"/>
                <a:sym typeface="Arial"/>
              </a:rPr>
              <a:t> and Advanced Kairos Training to equip members with the tools needed to perform their duties to the highest standards. But look at the other trainings that are available; KairosMessenger, Continuing Ministry, KairosDonor, Institutional Liaison. Yu can also train your team on MyKairos.org, or some of the procedures</a:t>
            </a:r>
          </a:p>
          <a:p>
            <a:pPr marL="0" indent="0" defTabSz="942289">
              <a:lnSpc>
                <a:spcPct val="115000"/>
              </a:lnSpc>
              <a:defRPr/>
            </a:pPr>
            <a:endParaRPr lang="en-US" u="sng" dirty="0">
              <a:latin typeface="Arial"/>
              <a:ea typeface="Arial"/>
              <a:cs typeface="Arial"/>
              <a:sym typeface="Arial"/>
            </a:endParaRPr>
          </a:p>
          <a:p>
            <a:pPr marL="0" indent="0" defTabSz="942289">
              <a:lnSpc>
                <a:spcPct val="115000"/>
              </a:lnSpc>
              <a:defRPr/>
            </a:pPr>
            <a:r>
              <a:rPr lang="en-US" u="sng" dirty="0">
                <a:latin typeface="Arial"/>
                <a:ea typeface="Arial"/>
                <a:cs typeface="Arial"/>
                <a:sym typeface="Arial"/>
              </a:rPr>
              <a:t>Execute</a:t>
            </a:r>
            <a:r>
              <a:rPr lang="en-US" dirty="0">
                <a:latin typeface="Arial"/>
                <a:ea typeface="Arial"/>
                <a:cs typeface="Arial"/>
                <a:sym typeface="Arial"/>
              </a:rPr>
              <a:t> – This means, do the stuff you are supposed to do</a:t>
            </a:r>
            <a:endParaRPr lang="en-US" u="sng" dirty="0">
              <a:latin typeface="Arial"/>
              <a:ea typeface="Arial"/>
              <a:cs typeface="Arial"/>
              <a:sym typeface="Arial"/>
            </a:endParaRPr>
          </a:p>
          <a:p>
            <a:pPr marL="0" indent="0" defTabSz="942289">
              <a:lnSpc>
                <a:spcPct val="115000"/>
              </a:lnSpc>
              <a:defRPr/>
            </a:pPr>
            <a:endParaRPr lang="en-US" u="sng" dirty="0">
              <a:latin typeface="Arial"/>
              <a:ea typeface="Arial"/>
              <a:cs typeface="Arial"/>
              <a:sym typeface="Arial"/>
            </a:endParaRPr>
          </a:p>
          <a:p>
            <a:pPr marL="0" indent="0" defTabSz="942289">
              <a:lnSpc>
                <a:spcPct val="115000"/>
              </a:lnSpc>
              <a:defRPr/>
            </a:pPr>
            <a:r>
              <a:rPr lang="en-US" u="sng" dirty="0">
                <a:latin typeface="Arial"/>
                <a:ea typeface="Arial"/>
                <a:cs typeface="Arial"/>
                <a:sym typeface="Arial"/>
              </a:rPr>
              <a:t>Report</a:t>
            </a:r>
            <a:r>
              <a:rPr lang="en-US" dirty="0">
                <a:latin typeface="Arial"/>
                <a:ea typeface="Arial"/>
                <a:cs typeface="Arial"/>
                <a:sym typeface="Arial"/>
              </a:rPr>
              <a:t>- Use the Excellence Initiative evaluation tool, not as a "report card," but to objectively measure progress and identify opportunities for training and improvement. Strive for continued improvement.</a:t>
            </a:r>
          </a:p>
          <a:p>
            <a:pPr marL="0" indent="0">
              <a:lnSpc>
                <a:spcPct val="115000"/>
              </a:lnSpc>
            </a:pPr>
            <a:endParaRPr lang="en-US" u="sng" dirty="0">
              <a:latin typeface="Arial"/>
              <a:ea typeface="Arial"/>
              <a:cs typeface="Arial"/>
              <a:sym typeface="Arial"/>
            </a:endParaRPr>
          </a:p>
          <a:p>
            <a:pPr marL="0" indent="0">
              <a:lnSpc>
                <a:spcPct val="115000"/>
              </a:lnSpc>
            </a:pPr>
            <a:r>
              <a:rPr lang="en-US" u="sng" dirty="0">
                <a:latin typeface="Arial"/>
                <a:ea typeface="Arial"/>
                <a:cs typeface="Arial"/>
                <a:sym typeface="Arial"/>
              </a:rPr>
              <a:t>Honest Evaluation</a:t>
            </a:r>
            <a:r>
              <a:rPr lang="en-US" dirty="0">
                <a:latin typeface="Arial"/>
                <a:ea typeface="Arial"/>
                <a:cs typeface="Arial"/>
                <a:sym typeface="Arial"/>
              </a:rPr>
              <a:t> - Instead of avoiding difficult conversations, an excellent Council honestly reviews</a:t>
            </a:r>
            <a:r>
              <a:rPr lang="en-US" dirty="0">
                <a:uFill>
                  <a:noFill/>
                </a:uFill>
                <a:latin typeface="Arial"/>
                <a:ea typeface="Arial"/>
                <a:cs typeface="Arial"/>
                <a:sym typeface="Arial"/>
                <a:hlinkClick r:id="rId4"/>
              </a:rPr>
              <a:t> Weekend Leader reports</a:t>
            </a:r>
            <a:r>
              <a:rPr lang="en-US" dirty="0">
                <a:latin typeface="Arial"/>
                <a:ea typeface="Arial"/>
                <a:cs typeface="Arial"/>
                <a:sym typeface="Arial"/>
              </a:rPr>
              <a:t> and Excellence Initiative feedback to address shortfalls before the next program. They also tell you what you’re doing right and should keep doing</a:t>
            </a:r>
          </a:p>
          <a:p>
            <a:pPr marL="0" indent="0">
              <a:lnSpc>
                <a:spcPct val="115000"/>
              </a:lnSpc>
            </a:pPr>
            <a:endParaRPr lang="en-US" dirty="0">
              <a:latin typeface="Arial"/>
              <a:ea typeface="Arial"/>
              <a:cs typeface="Arial"/>
              <a:sym typeface="Arial"/>
            </a:endParaRPr>
          </a:p>
          <a:p>
            <a:pPr marL="0" indent="0">
              <a:lnSpc>
                <a:spcPct val="115000"/>
              </a:lnSpc>
            </a:pPr>
            <a:r>
              <a:rPr lang="en-US" u="sng" dirty="0">
                <a:latin typeface="Arial"/>
                <a:ea typeface="Arial"/>
                <a:cs typeface="Arial"/>
                <a:sym typeface="Arial"/>
              </a:rPr>
              <a:t>Improve</a:t>
            </a:r>
            <a:r>
              <a:rPr lang="en-US" dirty="0">
                <a:latin typeface="Arial"/>
                <a:ea typeface="Arial"/>
                <a:cs typeface="Arial"/>
                <a:sym typeface="Arial"/>
              </a:rPr>
              <a:t> – Once you have identified those things you need to change, Pray, Plan, Design, Build and then CHANGE THEM! That’s the Implementation phase where you start all over again</a:t>
            </a:r>
            <a:endParaRPr lang="en-US" u="sng" dirty="0">
              <a:latin typeface="Arial"/>
              <a:ea typeface="Arial"/>
              <a:cs typeface="Arial"/>
              <a:sym typeface="Arial"/>
            </a:endParaRPr>
          </a:p>
          <a:p>
            <a:pPr marL="0" indent="0"/>
            <a:endParaRPr lang="en-US" dirty="0"/>
          </a:p>
          <a:p>
            <a:pPr marL="0" indent="0"/>
            <a:endParaRPr lang="en-US" dirty="0"/>
          </a:p>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12</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104720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dirty="0"/>
              <a:t>Jay and Rick</a:t>
            </a:r>
          </a:p>
          <a:p>
            <a:pPr marL="0" indent="0"/>
            <a:endParaRPr lang="en-US" dirty="0"/>
          </a:p>
          <a:p>
            <a:pPr marL="0" indent="0"/>
            <a:r>
              <a:rPr lang="en-US" u="sng" dirty="0"/>
              <a:t>Financial Reporting and Stewardship</a:t>
            </a:r>
            <a:r>
              <a:rPr lang="en-US" dirty="0"/>
              <a:t>: As an Advisory Council you are responsible to review and update your weekend budgets Annually with your Donor Coordinator &amp; Treasure. Following the Kairos Prison Ministry Financial Policies &amp; Procedures. You are also responsible to make sure your upcoming leaders are aware of what their budget is, as well as how the reporting occurs. </a:t>
            </a:r>
          </a:p>
          <a:p>
            <a:pPr marL="0" indent="0"/>
            <a:endParaRPr lang="en-US" dirty="0"/>
          </a:p>
          <a:p>
            <a:pPr marL="0" indent="0"/>
            <a:r>
              <a:rPr lang="en-US" u="sng" dirty="0"/>
              <a:t>Stewardship: </a:t>
            </a:r>
            <a:r>
              <a:rPr lang="en-US" dirty="0"/>
              <a:t>Remembering that Kairos Prison Ministry is fully funded through </a:t>
            </a:r>
            <a:r>
              <a:rPr lang="en-US" b="1" dirty="0"/>
              <a:t>DONATION. </a:t>
            </a:r>
            <a:r>
              <a:rPr lang="en-US" dirty="0"/>
              <a:t>That EVERYTHING IS GOD’s, which he has provided for us to do his ministry through Kairos Prison Ministry International, so we need to be mindful of how we use GOD’s provision. </a:t>
            </a:r>
            <a:endParaRPr lang="en-US" b="1" u="sng" dirty="0"/>
          </a:p>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13</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812592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u="sng" dirty="0"/>
              <a:t>Accountability: </a:t>
            </a:r>
            <a:r>
              <a:rPr lang="en-US" dirty="0"/>
              <a:t>Each member of Advisory Council is accountable to the Advisory Council, the State Advisory Council, Kairos Prison Ministry International as well as each resident/guest we serve. </a:t>
            </a:r>
          </a:p>
          <a:p>
            <a:pPr marL="0" indent="0"/>
            <a:endParaRPr lang="en-US" dirty="0"/>
          </a:p>
          <a:p>
            <a:pPr marL="0" indent="0"/>
            <a:r>
              <a:rPr lang="en-US" dirty="0"/>
              <a:t>Each Advisory Council need to commit to attending the Advisory Council meeting. Be Consistent through the meetings and program staying within the Riverbanks also applies to Advisory Council Operating Procedures, as well as each members Role on Advisory Council. </a:t>
            </a:r>
          </a:p>
          <a:p>
            <a:pPr marL="0" indent="0"/>
            <a:endParaRPr lang="en-US" dirty="0"/>
          </a:p>
          <a:p>
            <a:pPr marL="0" indent="0"/>
            <a:r>
              <a:rPr lang="en-US" u="sng" dirty="0"/>
              <a:t>Conduct: </a:t>
            </a:r>
            <a:r>
              <a:rPr lang="en-US" dirty="0"/>
              <a:t>Each member of Advisory Council needs to act under the Code of Conduct and the Advisory Council Operating Procedure as related to our personal conduct at any Kairos Event. Remembering to Listen, Listen, Love, Love.  Being respectful and encouraging each other. </a:t>
            </a:r>
          </a:p>
          <a:p>
            <a:r>
              <a:rPr lang="en-US" dirty="0"/>
              <a:t> </a:t>
            </a:r>
          </a:p>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14</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82987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9: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p9:notes"/>
          <p:cNvSpPr txBox="1">
            <a:spLocks noGrp="1"/>
          </p:cNvSpPr>
          <p:nvPr>
            <p:ph type="body" idx="1"/>
          </p:nvPr>
        </p:nvSpPr>
        <p:spPr>
          <a:xfrm>
            <a:off x="710248" y="4518204"/>
            <a:ext cx="5681980" cy="3696712"/>
          </a:xfrm>
          <a:prstGeom prst="rect">
            <a:avLst/>
          </a:prstGeom>
          <a:noFill/>
          <a:ln>
            <a:noFill/>
          </a:ln>
        </p:spPr>
        <p:txBody>
          <a:bodyPr spcFirstLastPara="1" wrap="square" lIns="94213" tIns="47094" rIns="94213" bIns="47094" anchor="t" anchorCtr="0">
            <a:noAutofit/>
          </a:bodyPr>
          <a:lstStyle/>
          <a:p>
            <a:pPr marL="0" indent="0"/>
            <a:r>
              <a:rPr lang="en-US" dirty="0"/>
              <a:t>Rick and Jay</a:t>
            </a:r>
            <a:endParaRPr dirty="0"/>
          </a:p>
          <a:p>
            <a:pPr marL="157048" indent="0">
              <a:lnSpc>
                <a:spcPct val="115000"/>
              </a:lnSpc>
              <a:buClr>
                <a:schemeClr val="dk1"/>
              </a:buClr>
              <a:buSzPts val="1200"/>
            </a:pPr>
            <a:r>
              <a:rPr lang="en-US" b="0" u="none" dirty="0">
                <a:latin typeface="Arial"/>
                <a:ea typeface="Arial"/>
                <a:cs typeface="Arial"/>
                <a:sym typeface="Arial"/>
              </a:rPr>
              <a:t>Without Volunteers there is no Kairos, and without recruitment there are no volunteers. Along with Prayer and Fundraising, Recruiting is one of the Advisory Councils three most impartment objectives.</a:t>
            </a:r>
          </a:p>
          <a:p>
            <a:pPr marL="157048" indent="0">
              <a:lnSpc>
                <a:spcPct val="115000"/>
              </a:lnSpc>
              <a:buClr>
                <a:schemeClr val="dk1"/>
              </a:buClr>
              <a:buSzPts val="1200"/>
            </a:pPr>
            <a:endParaRPr lang="en-US" u="sng" dirty="0">
              <a:latin typeface="Arial"/>
              <a:ea typeface="Arial"/>
              <a:cs typeface="Arial"/>
              <a:sym typeface="Arial"/>
            </a:endParaRPr>
          </a:p>
          <a:p>
            <a:pPr marL="157048" indent="0">
              <a:lnSpc>
                <a:spcPct val="115000"/>
              </a:lnSpc>
              <a:buClr>
                <a:schemeClr val="dk1"/>
              </a:buClr>
              <a:buSzPts val="1200"/>
            </a:pPr>
            <a:r>
              <a:rPr lang="en-US" u="sng" dirty="0">
                <a:latin typeface="Arial"/>
                <a:ea typeface="Arial"/>
                <a:cs typeface="Arial"/>
                <a:sym typeface="Arial"/>
              </a:rPr>
              <a:t>Recruitment</a:t>
            </a:r>
            <a:r>
              <a:rPr lang="en-US" dirty="0">
                <a:latin typeface="Arial"/>
                <a:ea typeface="Arial"/>
                <a:cs typeface="Arial"/>
                <a:sym typeface="Arial"/>
              </a:rPr>
              <a:t> - Advisory Councils must have a Recruitment Plan: Recruitment is a lot like Prayer; it’s a vital part of the Advisory Council’s responsibility and your community. Benjamin Franklin said,</a:t>
            </a:r>
            <a:r>
              <a:rPr lang="en-US" b="1" dirty="0">
                <a:latin typeface="Arial"/>
                <a:ea typeface="Arial"/>
                <a:cs typeface="Arial"/>
                <a:sym typeface="Arial"/>
              </a:rPr>
              <a:t> “Fail to plan, plan to fail.,”</a:t>
            </a:r>
            <a:r>
              <a:rPr lang="en-US" dirty="0">
                <a:latin typeface="Arial"/>
                <a:ea typeface="Arial"/>
                <a:cs typeface="Arial"/>
                <a:sym typeface="Arial"/>
              </a:rPr>
              <a:t> and this really holds true for recruiting.</a:t>
            </a:r>
          </a:p>
          <a:p>
            <a:pPr marL="442798" indent="-285750">
              <a:lnSpc>
                <a:spcPct val="115000"/>
              </a:lnSpc>
              <a:buClr>
                <a:schemeClr val="dk1"/>
              </a:buClr>
              <a:buSzPts val="1200"/>
              <a:buFont typeface="+mj-lt"/>
              <a:buAutoNum type="romanLcPeriod"/>
            </a:pPr>
            <a:r>
              <a:rPr lang="en-US" u="none" dirty="0">
                <a:latin typeface="Arial"/>
                <a:ea typeface="Arial"/>
                <a:cs typeface="Arial"/>
                <a:sym typeface="Arial"/>
              </a:rPr>
              <a:t>Volunteers</a:t>
            </a:r>
          </a:p>
          <a:p>
            <a:pPr marL="442798" indent="-285750">
              <a:lnSpc>
                <a:spcPct val="115000"/>
              </a:lnSpc>
              <a:buClr>
                <a:schemeClr val="dk1"/>
              </a:buClr>
              <a:buSzPts val="1200"/>
              <a:buFont typeface="+mj-lt"/>
              <a:buAutoNum type="romanLcPeriod"/>
            </a:pPr>
            <a:r>
              <a:rPr lang="en-US" u="none" dirty="0">
                <a:latin typeface="Arial"/>
                <a:ea typeface="Arial"/>
                <a:cs typeface="Arial"/>
                <a:sym typeface="Arial"/>
              </a:rPr>
              <a:t>Donors</a:t>
            </a:r>
          </a:p>
          <a:p>
            <a:pPr marL="442798" indent="-285750">
              <a:lnSpc>
                <a:spcPct val="115000"/>
              </a:lnSpc>
              <a:buClr>
                <a:schemeClr val="dk1"/>
              </a:buClr>
              <a:buSzPts val="1200"/>
              <a:buFont typeface="+mj-lt"/>
              <a:buAutoNum type="romanLcPeriod"/>
            </a:pPr>
            <a:r>
              <a:rPr lang="en-US" u="none" dirty="0">
                <a:latin typeface="Arial"/>
                <a:ea typeface="Arial"/>
                <a:cs typeface="Arial"/>
                <a:sym typeface="Arial"/>
              </a:rPr>
              <a:t>Sponsors and Sustaining Donors</a:t>
            </a:r>
          </a:p>
          <a:p>
            <a:pPr marL="157048" indent="0">
              <a:lnSpc>
                <a:spcPct val="115000"/>
              </a:lnSpc>
              <a:buClr>
                <a:schemeClr val="dk1"/>
              </a:buClr>
              <a:buSzPts val="1200"/>
            </a:pPr>
            <a:endParaRPr lang="en-US" u="none" dirty="0">
              <a:latin typeface="Arial"/>
              <a:ea typeface="Arial"/>
              <a:cs typeface="Arial"/>
              <a:sym typeface="Arial"/>
            </a:endParaRPr>
          </a:p>
          <a:p>
            <a:pPr marL="157048" indent="0">
              <a:lnSpc>
                <a:spcPct val="115000"/>
              </a:lnSpc>
              <a:buClr>
                <a:schemeClr val="dk1"/>
              </a:buClr>
              <a:buSzPts val="1200"/>
            </a:pPr>
            <a:r>
              <a:rPr lang="en-US" u="sng" dirty="0">
                <a:latin typeface="Arial"/>
                <a:ea typeface="Arial"/>
                <a:cs typeface="Arial"/>
                <a:sym typeface="Arial"/>
              </a:rPr>
              <a:t>Rotations </a:t>
            </a:r>
            <a:r>
              <a:rPr lang="en-US" b="1" dirty="0">
                <a:latin typeface="Arial"/>
                <a:ea typeface="Arial"/>
                <a:cs typeface="Arial"/>
                <a:sym typeface="Arial"/>
              </a:rPr>
              <a:t>- </a:t>
            </a:r>
            <a:r>
              <a:rPr lang="en-US" dirty="0">
                <a:latin typeface="Arial"/>
                <a:ea typeface="Arial"/>
                <a:cs typeface="Arial"/>
                <a:sym typeface="Arial"/>
              </a:rPr>
              <a:t>Actively recruit, train, and support all volunteers to ensure a healthy rotation, remember 3 on 1 off.</a:t>
            </a:r>
            <a:endParaRPr dirty="0">
              <a:latin typeface="Arial"/>
              <a:ea typeface="Arial"/>
              <a:cs typeface="Arial"/>
              <a:sym typeface="Arial"/>
            </a:endParaRPr>
          </a:p>
          <a:p>
            <a:pPr marL="471145" indent="-314096">
              <a:lnSpc>
                <a:spcPct val="115000"/>
              </a:lnSpc>
              <a:buClr>
                <a:schemeClr val="dk1"/>
              </a:buClr>
              <a:buSzPts val="1200"/>
              <a:buFont typeface="Arial"/>
              <a:buAutoNum type="romanLcPeriod"/>
            </a:pPr>
            <a:endParaRPr lang="en-US" dirty="0">
              <a:latin typeface="Arial"/>
              <a:ea typeface="Arial"/>
              <a:cs typeface="Arial"/>
              <a:sym typeface="Arial"/>
            </a:endParaRPr>
          </a:p>
          <a:p>
            <a:pPr marL="471145" indent="-314096">
              <a:lnSpc>
                <a:spcPct val="115000"/>
              </a:lnSpc>
              <a:buClr>
                <a:schemeClr val="dk1"/>
              </a:buClr>
              <a:buSzPts val="1200"/>
              <a:buFont typeface="Arial"/>
              <a:buAutoNum type="romanLcPeriod"/>
            </a:pPr>
            <a:r>
              <a:rPr lang="en-US" dirty="0">
                <a:latin typeface="Arial"/>
                <a:ea typeface="Arial"/>
                <a:cs typeface="Arial"/>
                <a:sym typeface="Arial"/>
              </a:rPr>
              <a:t>The "3-on/1-off" process within</a:t>
            </a:r>
            <a:r>
              <a:rPr lang="en-US" dirty="0">
                <a:uFill>
                  <a:noFill/>
                </a:uFill>
                <a:latin typeface="Arial"/>
                <a:ea typeface="Arial"/>
                <a:cs typeface="Arial"/>
                <a:sym typeface="Arial"/>
                <a:hlinkClick r:id="rId3"/>
              </a:rPr>
              <a:t> </a:t>
            </a:r>
            <a:r>
              <a:rPr lang="en-US" dirty="0">
                <a:solidFill>
                  <a:schemeClr val="hlink"/>
                </a:solidFill>
                <a:uFill>
                  <a:noFill/>
                </a:uFill>
                <a:latin typeface="Arial"/>
                <a:ea typeface="Arial"/>
                <a:cs typeface="Arial"/>
                <a:sym typeface="Arial"/>
                <a:hlinkClick r:id="rId3"/>
              </a:rPr>
              <a:t>Kairos Prison Ministry International</a:t>
            </a:r>
            <a:r>
              <a:rPr lang="en-US" dirty="0">
                <a:latin typeface="Arial"/>
                <a:ea typeface="Arial"/>
                <a:cs typeface="Arial"/>
                <a:sym typeface="Arial"/>
              </a:rPr>
              <a:t> is a structured rhythm designed to ensure the sustainability of the ministry and prevent volunteer burnout. It dictates that volunteers participate in three consecutive weekend services or ministry activities (such as a role within the Advisory Council) (the "on" phase) followed by one interval of rest (the "off" phase).</a:t>
            </a:r>
            <a:endParaRPr dirty="0">
              <a:latin typeface="Arial"/>
              <a:ea typeface="Arial"/>
              <a:cs typeface="Arial"/>
              <a:sym typeface="Arial"/>
            </a:endParaRPr>
          </a:p>
          <a:p>
            <a:pPr marL="471145" indent="-314096">
              <a:lnSpc>
                <a:spcPct val="115000"/>
              </a:lnSpc>
              <a:buClr>
                <a:schemeClr val="dk1"/>
              </a:buClr>
              <a:buSzPts val="1200"/>
              <a:buFont typeface="Arial"/>
              <a:buAutoNum type="romanLcPeriod"/>
            </a:pPr>
            <a:endParaRPr lang="en-US" dirty="0">
              <a:latin typeface="Arial"/>
              <a:ea typeface="Arial"/>
              <a:cs typeface="Arial"/>
              <a:sym typeface="Arial"/>
            </a:endParaRPr>
          </a:p>
          <a:p>
            <a:pPr marL="471145" indent="-314096">
              <a:lnSpc>
                <a:spcPct val="115000"/>
              </a:lnSpc>
              <a:buClr>
                <a:schemeClr val="dk1"/>
              </a:buClr>
              <a:buSzPts val="1200"/>
              <a:buFont typeface="Arial"/>
              <a:buAutoNum type="romanLcPeriod"/>
            </a:pPr>
            <a:r>
              <a:rPr lang="en-US" dirty="0">
                <a:latin typeface="Arial"/>
                <a:ea typeface="Arial"/>
                <a:cs typeface="Arial"/>
                <a:sym typeface="Arial"/>
              </a:rPr>
              <a:t>Additionally, during 1-offs, each member should be recruiting and engaging with new volunteers. 1-offs also ensures that individuals are not “owning” the program or a role (e.g., continually doing the same talk, etc.)</a:t>
            </a:r>
            <a:endParaRPr lang="en-US" u="none" dirty="0">
              <a:latin typeface="Arial"/>
              <a:ea typeface="Arial"/>
              <a:cs typeface="Arial"/>
              <a:sym typeface="Arial"/>
            </a:endParaRPr>
          </a:p>
          <a:p>
            <a:pPr marL="157048" indent="0">
              <a:lnSpc>
                <a:spcPct val="115000"/>
              </a:lnSpc>
              <a:buClr>
                <a:schemeClr val="dk1"/>
              </a:buClr>
              <a:buSzPts val="1200"/>
            </a:pPr>
            <a:endParaRPr lang="en-US" u="sng" dirty="0">
              <a:latin typeface="Arial"/>
              <a:ea typeface="Arial"/>
              <a:cs typeface="Arial"/>
              <a:sym typeface="Arial"/>
            </a:endParaRPr>
          </a:p>
          <a:p>
            <a:pPr marL="157048" indent="0">
              <a:lnSpc>
                <a:spcPct val="115000"/>
              </a:lnSpc>
              <a:buClr>
                <a:schemeClr val="dk1"/>
              </a:buClr>
              <a:buSzPts val="1200"/>
            </a:pPr>
            <a:r>
              <a:rPr lang="en-US" u="sng" dirty="0">
                <a:latin typeface="Arial"/>
                <a:ea typeface="Arial"/>
                <a:cs typeface="Arial"/>
                <a:sym typeface="Arial"/>
              </a:rPr>
              <a:t>Leveraging Strengths</a:t>
            </a:r>
            <a:r>
              <a:rPr lang="en-US" b="1" dirty="0">
                <a:latin typeface="Arial"/>
                <a:ea typeface="Arial"/>
                <a:cs typeface="Arial"/>
                <a:sym typeface="Arial"/>
              </a:rPr>
              <a:t> - </a:t>
            </a:r>
            <a:r>
              <a:rPr lang="en-US" dirty="0">
                <a:latin typeface="Arial"/>
                <a:ea typeface="Arial"/>
                <a:cs typeface="Arial"/>
                <a:sym typeface="Arial"/>
              </a:rPr>
              <a:t>Members are assigned roles that align with their specific spiritual gifts, strengths, and professional talents.</a:t>
            </a:r>
            <a:endParaRPr dirty="0">
              <a:latin typeface="Arial"/>
              <a:ea typeface="Arial"/>
              <a:cs typeface="Arial"/>
              <a:sym typeface="Arial"/>
            </a:endParaRPr>
          </a:p>
          <a:p>
            <a:pPr marL="942289" lvl="1" indent="-314096">
              <a:lnSpc>
                <a:spcPct val="115000"/>
              </a:lnSpc>
              <a:buClr>
                <a:schemeClr val="dk1"/>
              </a:buClr>
              <a:buSzPts val="1200"/>
              <a:buFont typeface="Arial"/>
              <a:buAutoNum type="arabicPeriod"/>
            </a:pPr>
            <a:endParaRPr lang="en-US" u="sng" dirty="0">
              <a:latin typeface="Arial"/>
              <a:ea typeface="Arial"/>
              <a:cs typeface="Arial"/>
              <a:sym typeface="Arial"/>
            </a:endParaRPr>
          </a:p>
          <a:p>
            <a:pPr marL="157048" indent="0">
              <a:lnSpc>
                <a:spcPct val="115000"/>
              </a:lnSpc>
              <a:buClr>
                <a:schemeClr val="dk1"/>
              </a:buClr>
              <a:buSzPts val="1200"/>
            </a:pPr>
            <a:r>
              <a:rPr lang="en-US" u="sng" dirty="0">
                <a:latin typeface="Arial"/>
                <a:ea typeface="Arial"/>
                <a:cs typeface="Arial"/>
                <a:sym typeface="Arial"/>
              </a:rPr>
              <a:t>Succession Planning or Replacement Planning</a:t>
            </a:r>
            <a:r>
              <a:rPr lang="en-US" dirty="0">
                <a:latin typeface="Arial"/>
                <a:ea typeface="Arial"/>
                <a:cs typeface="Arial"/>
                <a:sym typeface="Arial"/>
              </a:rPr>
              <a:t> –</a:t>
            </a:r>
            <a:endParaRPr dirty="0">
              <a:latin typeface="Arial"/>
              <a:ea typeface="Arial"/>
              <a:cs typeface="Arial"/>
              <a:sym typeface="Arial"/>
            </a:endParaRPr>
          </a:p>
          <a:p>
            <a:pPr marL="163592" indent="0">
              <a:lnSpc>
                <a:spcPct val="115000"/>
              </a:lnSpc>
              <a:buClr>
                <a:schemeClr val="dk1"/>
              </a:buClr>
              <a:buSzPts val="1100"/>
            </a:pPr>
            <a:r>
              <a:rPr lang="en-US" sz="800" dirty="0">
                <a:latin typeface="Times New Roman"/>
                <a:ea typeface="Times New Roman"/>
                <a:cs typeface="Times New Roman"/>
                <a:sym typeface="Times New Roman"/>
              </a:rPr>
              <a:t>  </a:t>
            </a:r>
          </a:p>
          <a:p>
            <a:pPr marL="471145" indent="-307553">
              <a:lnSpc>
                <a:spcPct val="115000"/>
              </a:lnSpc>
              <a:buClr>
                <a:schemeClr val="dk1"/>
              </a:buClr>
              <a:buSzPts val="1100"/>
              <a:buAutoNum type="romanLcPeriod"/>
            </a:pPr>
            <a:r>
              <a:rPr lang="en-US" dirty="0">
                <a:latin typeface="Arial"/>
                <a:ea typeface="Arial"/>
                <a:cs typeface="Arial"/>
                <a:sym typeface="Arial"/>
              </a:rPr>
              <a:t>Replacement plans should identify 1-3 people for each critical position who could step into the position in an emergency and include an indication of each person's readiness to assume the role. &lt;provide examples&gt;</a:t>
            </a:r>
            <a:endParaRPr dirty="0">
              <a:latin typeface="Arial"/>
              <a:ea typeface="Arial"/>
              <a:cs typeface="Arial"/>
              <a:sym typeface="Arial"/>
            </a:endParaRPr>
          </a:p>
          <a:p>
            <a:pPr marL="471145" indent="-307553">
              <a:lnSpc>
                <a:spcPct val="115000"/>
              </a:lnSpc>
              <a:buClr>
                <a:schemeClr val="dk1"/>
              </a:buClr>
              <a:buSzPts val="1100"/>
              <a:buAutoNum type="romanLcPeriod"/>
            </a:pPr>
            <a:endParaRPr lang="en-US" sz="800" dirty="0">
              <a:latin typeface="Times New Roman"/>
              <a:ea typeface="Times New Roman"/>
              <a:cs typeface="Times New Roman"/>
              <a:sym typeface="Times New Roman"/>
            </a:endParaRPr>
          </a:p>
          <a:p>
            <a:pPr marL="471145" indent="-307553">
              <a:lnSpc>
                <a:spcPct val="115000"/>
              </a:lnSpc>
              <a:buClr>
                <a:schemeClr val="dk1"/>
              </a:buClr>
              <a:buSzPts val="1100"/>
              <a:buAutoNum type="romanLcPeriod"/>
            </a:pPr>
            <a:r>
              <a:rPr lang="en-US" sz="800" dirty="0">
                <a:latin typeface="Times New Roman"/>
                <a:ea typeface="Times New Roman"/>
                <a:cs typeface="Times New Roman"/>
                <a:sym typeface="Times New Roman"/>
              </a:rPr>
              <a:t> </a:t>
            </a:r>
            <a:r>
              <a:rPr lang="en-US" dirty="0">
                <a:latin typeface="Arial"/>
                <a:ea typeface="Arial"/>
                <a:cs typeface="Arial"/>
                <a:sym typeface="Arial"/>
              </a:rPr>
              <a:t>Succession planning is aimed at ensuring the continuous development of talent within the organization so that when a need arises or vacancy occurs, the organization can pull from the existing talent. &lt;provide examples&gt;</a:t>
            </a:r>
            <a:endParaRPr dirty="0"/>
          </a:p>
          <a:p>
            <a:pPr marL="0" indent="0"/>
            <a:endParaRPr dirty="0"/>
          </a:p>
        </p:txBody>
      </p:sp>
      <p:sp>
        <p:nvSpPr>
          <p:cNvPr id="141" name="Google Shape;141;p9:notes"/>
          <p:cNvSpPr txBox="1">
            <a:spLocks noGrp="1"/>
          </p:cNvSpPr>
          <p:nvPr>
            <p:ph type="sldNum" idx="12"/>
          </p:nvPr>
        </p:nvSpPr>
        <p:spPr>
          <a:xfrm>
            <a:off x="4023092" y="8917422"/>
            <a:ext cx="3077739" cy="471053"/>
          </a:xfrm>
          <a:prstGeom prst="rect">
            <a:avLst/>
          </a:prstGeom>
          <a:noFill/>
          <a:ln>
            <a:noFill/>
          </a:ln>
        </p:spPr>
        <p:txBody>
          <a:bodyPr spcFirstLastPara="1" wrap="square" lIns="94213" tIns="47094" rIns="94213" bIns="47094" anchor="b" anchorCtr="0">
            <a:noAutofit/>
          </a:bodyPr>
          <a:lstStyle/>
          <a:p>
            <a:pPr algn="r"/>
            <a:fld id="{00000000-1234-1234-1234-123412341234}" type="slidenum">
              <a:rPr lang="en-US"/>
              <a:pPr algn="r"/>
              <a:t>15</a:t>
            </a:fld>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Rick – </a:t>
            </a:r>
          </a:p>
          <a:p>
            <a:endParaRPr lang="en-US" dirty="0"/>
          </a:p>
          <a:p>
            <a:r>
              <a:rPr lang="en-US" dirty="0"/>
              <a:t>As you are all aware, without funds, there is no Kairos. With Prayer and Recruitment, Fundraising is one of the three most important parts of you Advisory Councils objectives.</a:t>
            </a:r>
          </a:p>
          <a:p>
            <a:endParaRPr lang="en-US" dirty="0"/>
          </a:p>
          <a:p>
            <a:r>
              <a:rPr lang="en-US" dirty="0"/>
              <a:t>Fundraising should take place year around. Not just before a Weekend. Keep in mind that during your One-Off this can be one of those activities, along with recruiting that you are doing.</a:t>
            </a:r>
          </a:p>
          <a:p>
            <a:endParaRPr lang="en-US" dirty="0"/>
          </a:p>
          <a:p>
            <a:r>
              <a:rPr lang="en-US" dirty="0"/>
              <a:t>For those that don’t wish to volunteer, providing funds is a great way for them to participate. Ask &gt; Volunteer? &gt; Pray? &gt; Donate?</a:t>
            </a:r>
          </a:p>
          <a:p>
            <a:endParaRPr lang="en-US" dirty="0"/>
          </a:p>
          <a:p>
            <a:r>
              <a:rPr lang="en-US" dirty="0"/>
              <a:t>Keep in mind that Volunteer are NOT to pay fees, but ARE expected to Fundraise</a:t>
            </a:r>
          </a:p>
          <a:p>
            <a:endParaRPr lang="en-US" dirty="0"/>
          </a:p>
          <a:p>
            <a:r>
              <a:rPr lang="en-US" dirty="0"/>
              <a:t>Think Out of the Box when thinking of how to Fundraise. Can anyone tell the room of anything they have used that’s out of the box?</a:t>
            </a:r>
          </a:p>
          <a:p>
            <a:endParaRPr lang="en-US" dirty="0"/>
          </a:p>
          <a:p>
            <a:r>
              <a:rPr lang="en-US" dirty="0"/>
              <a:t>Last, we don’t do raffles or any type of Gambling. If you have things to sell, e.g., bake sale, yard sale, anything that you are trying to sell, it’s all for a donation not an asking price.</a:t>
            </a:r>
          </a:p>
        </p:txBody>
      </p:sp>
      <p:sp>
        <p:nvSpPr>
          <p:cNvPr id="4" name="Slide Number Placeholder 3"/>
          <p:cNvSpPr>
            <a:spLocks noGrp="1"/>
          </p:cNvSpPr>
          <p:nvPr>
            <p:ph type="sldNum" idx="12"/>
          </p:nvPr>
        </p:nvSpPr>
        <p:spPr/>
        <p:txBody>
          <a:bodyPr/>
          <a:lstStyle/>
          <a:p>
            <a:pPr algn="r"/>
            <a:fld id="{00000000-1234-1234-1234-123412341234}" type="slidenum">
              <a:rPr lang="en-US" sz="1200" smtClean="0">
                <a:solidFill>
                  <a:schemeClr val="dk1"/>
                </a:solidFill>
                <a:latin typeface="Calibri"/>
                <a:ea typeface="Calibri"/>
                <a:cs typeface="Calibri"/>
                <a:sym typeface="Calibri"/>
              </a:rPr>
              <a:pPr algn="r"/>
              <a:t>16</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09173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Jay: </a:t>
            </a:r>
          </a:p>
          <a:p>
            <a:endParaRPr lang="en-US" dirty="0"/>
          </a:p>
          <a:p>
            <a:pPr marL="182880" indent="0"/>
            <a:r>
              <a:rPr lang="en-US" dirty="0"/>
              <a:t>Advisory Council is responsible to ensure that Continuing Ministry is Occurring. This is a vital component to the ongoing Health, growth and unity of the Kairos Prison Ministry as a whole. Each program has specific guidelines which the advisory council must ensure is occurring. Prayer &amp; Share, Reunion, SWAP what every they are called they are necessary to the ministry. They also must be documented in Ezra.</a:t>
            </a:r>
          </a:p>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17</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579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0: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10:notes"/>
          <p:cNvSpPr txBox="1">
            <a:spLocks noGrp="1"/>
          </p:cNvSpPr>
          <p:nvPr>
            <p:ph type="body" idx="1"/>
          </p:nvPr>
        </p:nvSpPr>
        <p:spPr>
          <a:xfrm>
            <a:off x="710248" y="4518204"/>
            <a:ext cx="5681980" cy="3696712"/>
          </a:xfrm>
          <a:prstGeom prst="rect">
            <a:avLst/>
          </a:prstGeom>
          <a:noFill/>
          <a:ln>
            <a:noFill/>
          </a:ln>
        </p:spPr>
        <p:txBody>
          <a:bodyPr spcFirstLastPara="1" wrap="square" lIns="94213" tIns="47094" rIns="94213" bIns="47094" anchor="t" anchorCtr="0">
            <a:noAutofit/>
          </a:bodyPr>
          <a:lstStyle/>
          <a:p>
            <a:pPr marL="0" indent="0"/>
            <a:r>
              <a:rPr lang="en-US" dirty="0"/>
              <a:t>Rick</a:t>
            </a:r>
          </a:p>
          <a:p>
            <a:pPr marL="0" indent="0"/>
            <a:r>
              <a:rPr lang="en-US" sz="1500" u="sng" dirty="0">
                <a:latin typeface="Arial"/>
                <a:ea typeface="Arial"/>
                <a:cs typeface="Arial"/>
                <a:sym typeface="Arial"/>
              </a:rPr>
              <a:t>Institution and Facility Relationships</a:t>
            </a:r>
            <a:r>
              <a:rPr lang="en-US" sz="1500" b="1" dirty="0">
                <a:latin typeface="Arial"/>
                <a:ea typeface="Arial"/>
                <a:cs typeface="Arial"/>
                <a:sym typeface="Arial"/>
              </a:rPr>
              <a:t> – </a:t>
            </a:r>
            <a:r>
              <a:rPr lang="en-US" sz="1500" dirty="0">
                <a:latin typeface="Arial"/>
                <a:ea typeface="Arial"/>
                <a:cs typeface="Arial"/>
                <a:sym typeface="Arial"/>
              </a:rPr>
              <a:t>Create and maintain a positive, line of communication with the facility or institution to ensure security and program approvals are in place. When working with an institution or facility, a top-tier Advisory Council builds trust with leadership, administrators, and staff by following all safety protocols and respecting rules. The best relationships, ensure the best outcomes.</a:t>
            </a:r>
          </a:p>
          <a:p>
            <a:pPr marL="0" indent="0"/>
            <a:endParaRPr lang="en-US" sz="1500" dirty="0">
              <a:latin typeface="Arial"/>
              <a:ea typeface="Arial"/>
              <a:cs typeface="Arial"/>
              <a:sym typeface="Arial"/>
            </a:endParaRPr>
          </a:p>
          <a:p>
            <a:pPr marL="0" indent="0"/>
            <a:r>
              <a:rPr lang="en-US" sz="1500" u="sng" dirty="0">
                <a:latin typeface="Arial"/>
                <a:ea typeface="Arial"/>
                <a:cs typeface="Arial"/>
                <a:sym typeface="Arial"/>
              </a:rPr>
              <a:t>Effective Meetings</a:t>
            </a:r>
            <a:r>
              <a:rPr lang="en-US" sz="1500" dirty="0">
                <a:latin typeface="Arial"/>
                <a:ea typeface="Arial"/>
                <a:cs typeface="Arial"/>
                <a:sym typeface="Arial"/>
              </a:rPr>
              <a:t> - Using Roberts Rules, the Advisory Council holds regular, well-organized meetings that foster open dialogue, interactive talking, and proactive problem-solving with all volunteers. Remember, open each meeting with a devotional and prayer.</a:t>
            </a:r>
          </a:p>
          <a:p>
            <a:pPr marL="0" indent="0"/>
            <a:endParaRPr lang="en-US" sz="1500" dirty="0">
              <a:latin typeface="Arial"/>
              <a:ea typeface="Arial"/>
              <a:cs typeface="Arial"/>
              <a:sym typeface="Arial"/>
            </a:endParaRPr>
          </a:p>
          <a:p>
            <a:pPr marL="0" indent="0"/>
            <a:r>
              <a:rPr lang="en-US" sz="1500" u="sng" dirty="0">
                <a:latin typeface="Arial"/>
                <a:ea typeface="Arial"/>
                <a:cs typeface="Arial"/>
                <a:sym typeface="Arial"/>
              </a:rPr>
              <a:t>Unity and Servant Leadership</a:t>
            </a:r>
            <a:r>
              <a:rPr lang="en-US" sz="1500" b="1" dirty="0">
                <a:latin typeface="Arial"/>
                <a:ea typeface="Arial"/>
                <a:cs typeface="Arial"/>
                <a:sym typeface="Arial"/>
              </a:rPr>
              <a:t> - </a:t>
            </a:r>
            <a:r>
              <a:rPr lang="en-US" sz="1500" dirty="0">
                <a:latin typeface="Arial"/>
                <a:ea typeface="Arial"/>
                <a:cs typeface="Arial"/>
                <a:sym typeface="Arial"/>
              </a:rPr>
              <a:t>Working in unity as a local community to serve with humility rather than exercising individual power</a:t>
            </a:r>
            <a:endParaRPr sz="1600" dirty="0"/>
          </a:p>
        </p:txBody>
      </p:sp>
      <p:sp>
        <p:nvSpPr>
          <p:cNvPr id="148" name="Google Shape;148;p10:notes"/>
          <p:cNvSpPr txBox="1">
            <a:spLocks noGrp="1"/>
          </p:cNvSpPr>
          <p:nvPr>
            <p:ph type="sldNum" idx="12"/>
          </p:nvPr>
        </p:nvSpPr>
        <p:spPr>
          <a:xfrm>
            <a:off x="4023092" y="8917422"/>
            <a:ext cx="3077739" cy="471053"/>
          </a:xfrm>
          <a:prstGeom prst="rect">
            <a:avLst/>
          </a:prstGeom>
          <a:noFill/>
          <a:ln>
            <a:noFill/>
          </a:ln>
        </p:spPr>
        <p:txBody>
          <a:bodyPr spcFirstLastPara="1" wrap="square" lIns="94213" tIns="47094" rIns="94213" bIns="47094" anchor="b" anchorCtr="0">
            <a:noAutofit/>
          </a:bodyPr>
          <a:lstStyle/>
          <a:p>
            <a:pPr algn="r"/>
            <a:fld id="{00000000-1234-1234-1234-123412341234}" type="slidenum">
              <a:rPr lang="en-US"/>
              <a:pPr algn="r"/>
              <a:t>18</a:t>
            </a:fld>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1:notes"/>
          <p:cNvSpPr txBox="1">
            <a:spLocks noGrp="1"/>
          </p:cNvSpPr>
          <p:nvPr>
            <p:ph type="body" idx="1"/>
          </p:nvPr>
        </p:nvSpPr>
        <p:spPr>
          <a:xfrm>
            <a:off x="710248" y="4518204"/>
            <a:ext cx="5681980" cy="3696712"/>
          </a:xfrm>
          <a:prstGeom prst="rect">
            <a:avLst/>
          </a:prstGeom>
        </p:spPr>
        <p:txBody>
          <a:bodyPr spcFirstLastPara="1" wrap="square" lIns="94213" tIns="47094" rIns="94213" bIns="47094" anchor="t" anchorCtr="0">
            <a:noAutofit/>
          </a:bodyPr>
          <a:lstStyle/>
          <a:p>
            <a:pPr marL="0" indent="0">
              <a:lnSpc>
                <a:spcPct val="115000"/>
              </a:lnSpc>
            </a:pPr>
            <a:r>
              <a:rPr lang="en-US" sz="1500" dirty="0"/>
              <a:t>At its best, the Advisory Council serves as a vital bridge between Kairos international, state leadership, and the local volunteers serving in the ministry.</a:t>
            </a:r>
          </a:p>
          <a:p>
            <a:pPr marL="0" indent="0">
              <a:lnSpc>
                <a:spcPct val="115000"/>
              </a:lnSpc>
            </a:pPr>
            <a:endParaRPr lang="en-US" sz="1500" dirty="0"/>
          </a:p>
          <a:p>
            <a:pPr marL="0" indent="0">
              <a:lnSpc>
                <a:spcPct val="115000"/>
              </a:lnSpc>
            </a:pPr>
            <a:r>
              <a:rPr lang="en-US" sz="1500" dirty="0"/>
              <a:t>Always keep it in mind that an Advisory Councils three primary objectives are Prayer, Recruitment, and Fundraising.</a:t>
            </a:r>
          </a:p>
          <a:p>
            <a:pPr marL="0" indent="0">
              <a:lnSpc>
                <a:spcPct val="115000"/>
              </a:lnSpc>
            </a:pPr>
            <a:endParaRPr lang="en-US" sz="1500" dirty="0"/>
          </a:p>
          <a:p>
            <a:pPr marL="0" indent="0" defTabSz="942289">
              <a:lnSpc>
                <a:spcPct val="115000"/>
              </a:lnSpc>
              <a:defRPr/>
            </a:pPr>
            <a:r>
              <a:rPr lang="en-US" sz="1500" dirty="0"/>
              <a:t>Jay: Advisory Council is a living &amp; breathing unit with changes every year. Thus, the Journey Continues, Rely on Prayer, God’s direction, The Council of your Kairos Prison Ministry International Advisor for your program, your State Advisory Council counterpart, as well as your individual members. Continue to use your Continuing Improvement Strategies, Remember WE ARE BETTER TOGETHER.</a:t>
            </a:r>
          </a:p>
          <a:p>
            <a:pPr marL="0" indent="0">
              <a:lnSpc>
                <a:spcPct val="115000"/>
              </a:lnSpc>
            </a:pPr>
            <a:endParaRPr sz="1500" dirty="0"/>
          </a:p>
          <a:p>
            <a:pPr marL="0" indent="0"/>
            <a:endParaRPr dirty="0"/>
          </a:p>
        </p:txBody>
      </p:sp>
      <p:sp>
        <p:nvSpPr>
          <p:cNvPr id="154" name="Google Shape;154;p11: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 name="Google Shape;82;p2:notes"/>
          <p:cNvSpPr txBox="1">
            <a:spLocks noGrp="1"/>
          </p:cNvSpPr>
          <p:nvPr>
            <p:ph type="body" idx="1"/>
          </p:nvPr>
        </p:nvSpPr>
        <p:spPr>
          <a:xfrm>
            <a:off x="710248" y="4518204"/>
            <a:ext cx="5681980" cy="3696712"/>
          </a:xfrm>
          <a:prstGeom prst="rect">
            <a:avLst/>
          </a:prstGeom>
          <a:noFill/>
          <a:ln>
            <a:noFill/>
          </a:ln>
        </p:spPr>
        <p:txBody>
          <a:bodyPr spcFirstLastPara="1" wrap="square" lIns="94213" tIns="47094" rIns="94213" bIns="47094" anchor="t" anchorCtr="0">
            <a:noAutofit/>
          </a:bodyPr>
          <a:lstStyle/>
          <a:p>
            <a:pPr marL="0" indent="0"/>
            <a:endParaRPr lang="en-US" dirty="0"/>
          </a:p>
          <a:p>
            <a:pPr marL="0" indent="0"/>
            <a:r>
              <a:rPr lang="en-US" dirty="0"/>
              <a:t>Jay: </a:t>
            </a:r>
          </a:p>
          <a:p>
            <a:pPr marL="0" indent="0"/>
            <a:r>
              <a:rPr lang="en-US" dirty="0"/>
              <a:t>My name is Jeriana Perrien but everyone calls me Jay. </a:t>
            </a:r>
          </a:p>
          <a:p>
            <a:pPr marL="0" indent="0"/>
            <a:r>
              <a:rPr lang="en-US" dirty="0"/>
              <a:t>I was introduced to Kairos Prison Ministry through my husband Michael who had been incarcerated in Florida. He was blessed to have attended a Kairos Inside weekend. He wanted me to go to a Kairos Outside Weekend, but I wouldn’t because I only had 2 weekends a month to visit and I wanted to see him. When he came home after settling in, he reached out to a Kairos Inside Leader in Southwest Florida and found out who was leading the next weekend for Kairos Outside, got her number called her and handed me the phone “You need to talk to Her.” In April of 2011 I attended weekend # 7 of Kairos Outside Southwest Florida and have been involved ever since. In 2015 we moved back to Ohio and I was able to be on the Kairos Outside Northeast Ohio #2 weekend. And here I am today. Continuing to be blessed by this Ministry and Thankful that God is still not done with me yet. </a:t>
            </a:r>
          </a:p>
          <a:p>
            <a:pPr marL="0" indent="0"/>
            <a:endParaRPr lang="en-US" dirty="0"/>
          </a:p>
          <a:p>
            <a:pPr marL="0" indent="0"/>
            <a:r>
              <a:rPr lang="en-US" dirty="0"/>
              <a:t>Rick</a:t>
            </a:r>
          </a:p>
          <a:p>
            <a:pPr marL="0" indent="0"/>
            <a:r>
              <a:rPr lang="en-US" dirty="0"/>
              <a:t>Adlib </a:t>
            </a:r>
          </a:p>
          <a:p>
            <a:pPr marL="0" indent="0"/>
            <a:endParaRPr dirty="0"/>
          </a:p>
        </p:txBody>
      </p:sp>
      <p:sp>
        <p:nvSpPr>
          <p:cNvPr id="83" name="Google Shape;83;p2:notes"/>
          <p:cNvSpPr txBox="1">
            <a:spLocks noGrp="1"/>
          </p:cNvSpPr>
          <p:nvPr>
            <p:ph type="sldNum" idx="12"/>
          </p:nvPr>
        </p:nvSpPr>
        <p:spPr>
          <a:xfrm>
            <a:off x="4023092" y="8917422"/>
            <a:ext cx="3077739" cy="471053"/>
          </a:xfrm>
          <a:prstGeom prst="rect">
            <a:avLst/>
          </a:prstGeom>
          <a:noFill/>
          <a:ln>
            <a:noFill/>
          </a:ln>
        </p:spPr>
        <p:txBody>
          <a:bodyPr spcFirstLastPara="1" wrap="square" lIns="94213" tIns="47094" rIns="94213" bIns="47094" anchor="b" anchorCtr="0">
            <a:noAutofit/>
          </a:bodyPr>
          <a:lstStyle/>
          <a:p>
            <a:pPr algn="r"/>
            <a:fld id="{00000000-1234-1234-1234-123412341234}" type="slidenum">
              <a:rPr lang="en-US"/>
              <a:pPr algn="r"/>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2:notes"/>
          <p:cNvSpPr txBox="1">
            <a:spLocks noGrp="1"/>
          </p:cNvSpPr>
          <p:nvPr>
            <p:ph type="body" idx="1"/>
          </p:nvPr>
        </p:nvSpPr>
        <p:spPr>
          <a:xfrm>
            <a:off x="710248" y="4518204"/>
            <a:ext cx="5681980" cy="3696712"/>
          </a:xfrm>
          <a:prstGeom prst="rect">
            <a:avLst/>
          </a:prstGeom>
        </p:spPr>
        <p:txBody>
          <a:bodyPr spcFirstLastPara="1" wrap="square" lIns="94213" tIns="47094" rIns="94213" bIns="47094" anchor="t" anchorCtr="0">
            <a:noAutofit/>
          </a:bodyPr>
          <a:lstStyle/>
          <a:p>
            <a:pPr marL="0" indent="0"/>
            <a:endParaRPr dirty="0"/>
          </a:p>
        </p:txBody>
      </p:sp>
      <p:sp>
        <p:nvSpPr>
          <p:cNvPr id="160" name="Google Shape;160;p12: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p3:notes"/>
          <p:cNvSpPr txBox="1">
            <a:spLocks noGrp="1"/>
          </p:cNvSpPr>
          <p:nvPr>
            <p:ph type="body" idx="1"/>
          </p:nvPr>
        </p:nvSpPr>
        <p:spPr>
          <a:xfrm>
            <a:off x="710248" y="4518204"/>
            <a:ext cx="5681980" cy="3696712"/>
          </a:xfrm>
          <a:prstGeom prst="rect">
            <a:avLst/>
          </a:prstGeom>
          <a:noFill/>
          <a:ln>
            <a:noFill/>
          </a:ln>
        </p:spPr>
        <p:txBody>
          <a:bodyPr spcFirstLastPara="1" wrap="square" lIns="94213" tIns="47094" rIns="94213" bIns="47094" anchor="t" anchorCtr="0">
            <a:noAutofit/>
          </a:bodyPr>
          <a:lstStyle/>
          <a:p>
            <a:pPr marL="0" indent="0"/>
            <a:r>
              <a:rPr lang="en-US" dirty="0"/>
              <a:t>Rick – Devotional</a:t>
            </a:r>
            <a:endParaRPr dirty="0"/>
          </a:p>
          <a:p>
            <a:pPr marL="0" indent="0"/>
            <a:r>
              <a:rPr lang="en-US" dirty="0"/>
              <a:t>So many Christians are headed somewhere, but not many of us are enjoying the trip. It would be such a tragedy to arrive at the end of your journey only to realize you had not enjoyed life to its fullest. Often, you think you must do something great, and you forget the simple things that bless the Lord. Serving the Lord with gladness is a worthy goal. He rejoices when your heart is filled with joy and your mouth is filled with praise.</a:t>
            </a:r>
          </a:p>
          <a:p>
            <a:endParaRPr lang="en-US" dirty="0"/>
          </a:p>
          <a:p>
            <a:pPr marL="0" indent="0"/>
            <a:r>
              <a:rPr lang="en-US" dirty="0"/>
              <a:t>You should be determined to finish your course. But like Paul, you should strive to run the race with joy. Whatever your present station in life, whatever you are called to do, wherever you are called to go, enjoy the journey. Don’t waste one day of the precious life God has given you. Rejoice in the Lord, and again I say, rejoice!</a:t>
            </a:r>
          </a:p>
          <a:p>
            <a:pPr marL="0" indent="0">
              <a:lnSpc>
                <a:spcPct val="115000"/>
              </a:lnSpc>
            </a:pPr>
            <a:endParaRPr lang="en-US" sz="1300" dirty="0">
              <a:latin typeface="Arial"/>
              <a:ea typeface="Arial"/>
              <a:cs typeface="Arial"/>
              <a:sym typeface="Arial"/>
            </a:endParaRPr>
          </a:p>
          <a:p>
            <a:pPr marL="0" indent="0">
              <a:lnSpc>
                <a:spcPct val="115000"/>
              </a:lnSpc>
              <a:spcBef>
                <a:spcPts val="824"/>
              </a:spcBef>
              <a:buClr>
                <a:schemeClr val="dk1"/>
              </a:buClr>
              <a:buSzPts val="1100"/>
            </a:pPr>
            <a:r>
              <a:rPr lang="en-US" sz="1300" dirty="0">
                <a:latin typeface="Arial"/>
                <a:ea typeface="Arial"/>
                <a:cs typeface="Arial"/>
                <a:sym typeface="Arial"/>
              </a:rPr>
              <a:t>As Jesus came down from heaven, He taught each of us how to be a joyful servant. Let each Advisory Council realize their responsibility to Promote the health &amp; wellness of God’s Ministry and Kairos Prison Ministry. The Advisory Council is a servant to Christ and the Mission of Kairos Prison Ministry:  Our journey is sharing the transforming love and forgiveness of Jesus Christ to Impact the hearts and lives of incarcerated men, women, and youth, as well as their families to become loving and productive citizens of the communities. Let’s all join the Journey to serve.</a:t>
            </a:r>
            <a:endParaRPr sz="1300" dirty="0">
              <a:latin typeface="Arial"/>
              <a:ea typeface="Arial"/>
              <a:cs typeface="Arial"/>
              <a:sym typeface="Arial"/>
            </a:endParaRPr>
          </a:p>
          <a:p>
            <a:pPr marL="0" indent="0">
              <a:spcBef>
                <a:spcPts val="824"/>
              </a:spcBef>
            </a:pPr>
            <a:endParaRPr dirty="0"/>
          </a:p>
          <a:p>
            <a:pPr marL="0" indent="0"/>
            <a:r>
              <a:rPr lang="en-US" dirty="0"/>
              <a:t>Jay – Prayer</a:t>
            </a:r>
            <a:endParaRPr dirty="0"/>
          </a:p>
          <a:p>
            <a:pPr marL="0" indent="0" defTabSz="942289">
              <a:spcBef>
                <a:spcPts val="824"/>
              </a:spcBef>
              <a:defRPr/>
            </a:pPr>
            <a:r>
              <a:rPr lang="en-US" sz="1100" dirty="0">
                <a:latin typeface="Arial"/>
                <a:ea typeface="Arial"/>
                <a:cs typeface="Arial"/>
                <a:sym typeface="Arial"/>
              </a:rPr>
              <a:t>Prayer: Father, we come to you in Awe of who you are, our creator and sustainer, our Strength and Peace. Father, we humbly ask for your guidance through you Holy Spirit to Speak the words you would have us speak here today. We thank you for </a:t>
            </a:r>
            <a:r>
              <a:rPr lang="en-US" sz="1100" dirty="0">
                <a:highlight>
                  <a:srgbClr val="FFFF00"/>
                </a:highlight>
                <a:latin typeface="Arial"/>
                <a:ea typeface="Arial"/>
                <a:cs typeface="Arial"/>
                <a:sym typeface="Arial"/>
              </a:rPr>
              <a:t>Kairos Prison Ministry International which  you have given 50 yrs of prosperity. We thank you that you have given each volunteer involved a heart to support the men, women, youth and families through the challenge of incarceration. We thank you for the volunteers which you have brought to the ministry to present your Love, Grace and Mercy to those incarcerated and their families. We ask that your guiding hand be on each person to bring forth the mission of Kairos Prison Ministry which is to share the transforming love and forgiveness of Jesus Christ, to impact the hearts and lives of the incarcerated men, women and youth as well as their families.</a:t>
            </a:r>
          </a:p>
        </p:txBody>
      </p:sp>
      <p:sp>
        <p:nvSpPr>
          <p:cNvPr id="90" name="Google Shape;90;p3:notes"/>
          <p:cNvSpPr txBox="1">
            <a:spLocks noGrp="1"/>
          </p:cNvSpPr>
          <p:nvPr>
            <p:ph type="sldNum" idx="12"/>
          </p:nvPr>
        </p:nvSpPr>
        <p:spPr>
          <a:xfrm>
            <a:off x="4023092" y="8917422"/>
            <a:ext cx="3077739" cy="471053"/>
          </a:xfrm>
          <a:prstGeom prst="rect">
            <a:avLst/>
          </a:prstGeom>
          <a:noFill/>
          <a:ln>
            <a:noFill/>
          </a:ln>
        </p:spPr>
        <p:txBody>
          <a:bodyPr spcFirstLastPara="1" wrap="square" lIns="94213" tIns="47094" rIns="94213" bIns="47094" anchor="b" anchorCtr="0">
            <a:noAutofit/>
          </a:bodyPr>
          <a:lstStyle/>
          <a:p>
            <a:pPr algn="r"/>
            <a:fld id="{00000000-1234-1234-1234-123412341234}" type="slidenum">
              <a:rPr lang="en-US"/>
              <a:pPr algn="r"/>
              <a:t>3</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only a single work – Describe what makes an EXCELLENT Advisory Council. &lt;advance&gt; Here’s a few that we found.</a:t>
            </a:r>
          </a:p>
          <a:p>
            <a:endParaRPr lang="en-US" dirty="0"/>
          </a:p>
          <a:p>
            <a:r>
              <a:rPr lang="en-US" dirty="0"/>
              <a:t>Does your Advisory Council excel in these or are there any that could use improvement</a:t>
            </a:r>
          </a:p>
          <a:p>
            <a:endParaRPr lang="en-US" dirty="0"/>
          </a:p>
          <a:p>
            <a:r>
              <a:rPr lang="en-US" dirty="0"/>
              <a:t>Let’s talk about a few of these Characteristics. </a:t>
            </a:r>
          </a:p>
          <a:p>
            <a:endParaRPr lang="en-US" b="1" dirty="0"/>
          </a:p>
          <a:p>
            <a:r>
              <a:rPr lang="en-US" b="1" dirty="0"/>
              <a:t>RESPECTFUL: </a:t>
            </a:r>
            <a:r>
              <a:rPr lang="en-US" dirty="0"/>
              <a:t>The definition is honoring the inherent dignity of others and revering God. Each member of the Advisory Council is just as important as the other. We must be respectful of each other. We accomplish nothing if we are not Cohesive, Collaborative, Humble, Inclusive and aligned with the Kairos vision and mission. </a:t>
            </a:r>
          </a:p>
          <a:p>
            <a:endParaRPr lang="en-US" dirty="0"/>
          </a:p>
          <a:p>
            <a:r>
              <a:rPr lang="en-US" b="1" dirty="0"/>
              <a:t>FAITHFULNESS: </a:t>
            </a:r>
            <a:r>
              <a:rPr lang="en-US" dirty="0"/>
              <a:t>Is the quality of being loyal, steadfast, and trustworthy in upholding commitments, promises and relationships. It involves remaining dedicated and dependable even in the face of changing circumstances or challenges. </a:t>
            </a:r>
          </a:p>
          <a:p>
            <a:endParaRPr lang="en-US" dirty="0"/>
          </a:p>
          <a:p>
            <a:r>
              <a:rPr lang="en-US" b="1" dirty="0"/>
              <a:t>COLABORATION: </a:t>
            </a:r>
            <a:r>
              <a:rPr lang="en-US" dirty="0"/>
              <a:t>Is the process of two or more individuals or organizations working together to achieve a shared goal: Which for Kairos is </a:t>
            </a:r>
            <a:r>
              <a:rPr lang="en-US" dirty="0">
                <a:latin typeface="Arial"/>
                <a:ea typeface="Arial"/>
                <a:cs typeface="Arial"/>
                <a:sym typeface="Arial"/>
              </a:rPr>
              <a:t>to share the transforming love and forgiveness of Jesus Christ, to impact the hearts and lives of the incarcerated men, women and youth as well as their families, to become loving and productive citizens of their communities</a:t>
            </a:r>
            <a:endParaRPr lang="en-US" b="1" dirty="0"/>
          </a:p>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4</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5954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4:notes"/>
          <p:cNvSpPr txBox="1">
            <a:spLocks noGrp="1"/>
          </p:cNvSpPr>
          <p:nvPr>
            <p:ph type="body" idx="1"/>
          </p:nvPr>
        </p:nvSpPr>
        <p:spPr>
          <a:xfrm>
            <a:off x="710248" y="4518204"/>
            <a:ext cx="5681980" cy="3696712"/>
          </a:xfrm>
          <a:prstGeom prst="rect">
            <a:avLst/>
          </a:prstGeom>
          <a:noFill/>
          <a:ln>
            <a:noFill/>
          </a:ln>
        </p:spPr>
        <p:txBody>
          <a:bodyPr spcFirstLastPara="1" wrap="square" lIns="94213" tIns="47094" rIns="94213" bIns="47094" anchor="t" anchorCtr="0">
            <a:noAutofit/>
          </a:bodyPr>
          <a:lstStyle/>
          <a:p>
            <a:pPr marL="0" indent="0"/>
            <a:r>
              <a:rPr lang="en-US" sz="1600" dirty="0"/>
              <a:t>Jay : </a:t>
            </a:r>
          </a:p>
          <a:p>
            <a:pPr marL="0" indent="0"/>
            <a:endParaRPr lang="en-US" sz="1600" dirty="0"/>
          </a:p>
          <a:p>
            <a:pPr marL="0" indent="0"/>
            <a:r>
              <a:rPr lang="en-US" sz="1600" dirty="0"/>
              <a:t>Here are the topics we will cover in this session:</a:t>
            </a:r>
          </a:p>
          <a:p>
            <a:pPr marL="0" indent="0"/>
            <a:endParaRPr lang="en-US" sz="1600" dirty="0"/>
          </a:p>
          <a:p>
            <a:pPr marL="0" indent="0"/>
            <a:r>
              <a:rPr lang="en-US" sz="1600" dirty="0"/>
              <a:t>Spiritual Leadership</a:t>
            </a:r>
          </a:p>
          <a:p>
            <a:pPr marL="0" indent="0"/>
            <a:r>
              <a:rPr lang="en-US" sz="1600" dirty="0"/>
              <a:t>Program Compliance</a:t>
            </a:r>
          </a:p>
          <a:p>
            <a:pPr marL="0" indent="0"/>
            <a:r>
              <a:rPr lang="en-US" sz="1600" dirty="0"/>
              <a:t>Continuous improvement </a:t>
            </a:r>
          </a:p>
          <a:p>
            <a:pPr marL="0" indent="0"/>
            <a:r>
              <a:rPr lang="en-US" sz="1600" dirty="0"/>
              <a:t>Reporting</a:t>
            </a:r>
          </a:p>
          <a:p>
            <a:pPr marL="0" indent="0"/>
            <a:r>
              <a:rPr lang="en-US" sz="1600" dirty="0"/>
              <a:t>Stewardship</a:t>
            </a:r>
          </a:p>
          <a:p>
            <a:pPr marL="0" indent="0"/>
            <a:r>
              <a:rPr lang="en-US" sz="1600" dirty="0"/>
              <a:t>Integrity</a:t>
            </a:r>
          </a:p>
          <a:p>
            <a:pPr marL="0" indent="0"/>
            <a:r>
              <a:rPr lang="en-US" sz="1600" dirty="0"/>
              <a:t>Recruitment and Volunteers</a:t>
            </a:r>
          </a:p>
          <a:p>
            <a:pPr marL="0" indent="0"/>
            <a:r>
              <a:rPr lang="en-US" sz="1600" dirty="0"/>
              <a:t>Fundraising </a:t>
            </a:r>
          </a:p>
          <a:p>
            <a:pPr marL="0" indent="0"/>
            <a:r>
              <a:rPr lang="en-US" sz="1600" dirty="0"/>
              <a:t>Operational Effectiveness</a:t>
            </a:r>
          </a:p>
          <a:p>
            <a:pPr marL="0" indent="0"/>
            <a:endParaRPr sz="1600" dirty="0"/>
          </a:p>
        </p:txBody>
      </p:sp>
      <p:sp>
        <p:nvSpPr>
          <p:cNvPr id="103" name="Google Shape;103;p4:notes"/>
          <p:cNvSpPr txBox="1">
            <a:spLocks noGrp="1"/>
          </p:cNvSpPr>
          <p:nvPr>
            <p:ph type="sldNum" idx="12"/>
          </p:nvPr>
        </p:nvSpPr>
        <p:spPr>
          <a:xfrm>
            <a:off x="4023092" y="8917422"/>
            <a:ext cx="3077739" cy="471053"/>
          </a:xfrm>
          <a:prstGeom prst="rect">
            <a:avLst/>
          </a:prstGeom>
          <a:noFill/>
          <a:ln>
            <a:noFill/>
          </a:ln>
        </p:spPr>
        <p:txBody>
          <a:bodyPr spcFirstLastPara="1" wrap="square" lIns="94213" tIns="47094" rIns="94213" bIns="47094" anchor="b" anchorCtr="0">
            <a:noAutofit/>
          </a:bodyPr>
          <a:lstStyle/>
          <a:p>
            <a:pPr algn="r"/>
            <a:fld id="{00000000-1234-1234-1234-123412341234}" type="slidenum">
              <a:rPr lang="en-US"/>
              <a:pPr algn="r"/>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dirty="0"/>
              <a:t>Jay : </a:t>
            </a:r>
          </a:p>
          <a:p>
            <a:pPr marL="0" indent="0"/>
            <a:endParaRPr lang="en-US" dirty="0"/>
          </a:p>
          <a:p>
            <a:pPr marL="0" indent="0"/>
            <a:endParaRPr lang="en-US" dirty="0"/>
          </a:p>
          <a:p>
            <a:pPr marL="0" indent="0"/>
            <a:r>
              <a:rPr lang="en-US" dirty="0"/>
              <a:t>We have already identified many characteristic of and Excellent Advisory Council, The Journey of Advisory Council's is to function with excellence. </a:t>
            </a:r>
          </a:p>
          <a:p>
            <a:pPr marL="0" indent="0"/>
            <a:endParaRPr lang="en-US" dirty="0"/>
          </a:p>
          <a:p>
            <a:pPr marL="0" indent="0"/>
            <a:r>
              <a:rPr lang="en-US" dirty="0"/>
              <a:t>That does not mean that we are perfect but rather that we are on a Journey to excellence through commitment, continuous improvement and consistency. </a:t>
            </a:r>
          </a:p>
          <a:p>
            <a:pPr marL="0" indent="0"/>
            <a:endParaRPr lang="en-US" dirty="0"/>
          </a:p>
          <a:p>
            <a:pPr marL="0" indent="0" defTabSz="942289">
              <a:defRPr/>
            </a:pPr>
            <a:r>
              <a:rPr lang="en-US" dirty="0"/>
              <a:t>The Kairos Advisory Council functions with an elevated level of accountability, spiritual integrity and strict adherence to the Advisory Council Operating Procedures and Kairos Program Manual.</a:t>
            </a:r>
          </a:p>
          <a:p>
            <a:pPr marL="0" indent="0" defTabSz="942289">
              <a:defRPr/>
            </a:pPr>
            <a:endParaRPr lang="en-US" dirty="0"/>
          </a:p>
          <a:p>
            <a:pPr marL="0" indent="0"/>
            <a:r>
              <a:rPr lang="en-US" dirty="0"/>
              <a:t>As we go through each point you may be able to see how your council is on their own Journey to excellence. </a:t>
            </a:r>
          </a:p>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6</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40932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5:notes"/>
          <p:cNvSpPr txBox="1">
            <a:spLocks noGrp="1"/>
          </p:cNvSpPr>
          <p:nvPr>
            <p:ph type="body" idx="1"/>
          </p:nvPr>
        </p:nvSpPr>
        <p:spPr>
          <a:xfrm>
            <a:off x="710248" y="4518204"/>
            <a:ext cx="5681980" cy="3696712"/>
          </a:xfrm>
          <a:prstGeom prst="rect">
            <a:avLst/>
          </a:prstGeom>
          <a:noFill/>
          <a:ln>
            <a:noFill/>
          </a:ln>
        </p:spPr>
        <p:txBody>
          <a:bodyPr spcFirstLastPara="1" wrap="square" lIns="94213" tIns="47094" rIns="94213" bIns="47094" anchor="t" anchorCtr="0">
            <a:noAutofit/>
          </a:bodyPr>
          <a:lstStyle/>
          <a:p>
            <a:pPr marL="0" indent="0"/>
            <a:r>
              <a:rPr lang="en-US" dirty="0"/>
              <a:t>Rick</a:t>
            </a:r>
            <a:endParaRPr dirty="0"/>
          </a:p>
          <a:p>
            <a:pPr marL="0" indent="0">
              <a:lnSpc>
                <a:spcPct val="115000"/>
              </a:lnSpc>
            </a:pPr>
            <a:r>
              <a:rPr lang="en-US" sz="1400" dirty="0">
                <a:latin typeface="Arial"/>
                <a:ea typeface="Arial"/>
                <a:cs typeface="Arial"/>
                <a:sym typeface="Arial"/>
              </a:rPr>
              <a:t>An Advisory Council for Kairos Prison Ministry International functions at its best when it acts as a lay-led, Christ-centered, and disciplined team that implements ministry programs with a spirit of excellence and spiritual integrity at the local community level.</a:t>
            </a:r>
            <a:endParaRPr sz="1400" dirty="0">
              <a:latin typeface="Arial"/>
              <a:ea typeface="Arial"/>
              <a:cs typeface="Arial"/>
              <a:sym typeface="Arial"/>
            </a:endParaRPr>
          </a:p>
          <a:p>
            <a:pPr marL="0" indent="0">
              <a:lnSpc>
                <a:spcPct val="115000"/>
              </a:lnSpc>
            </a:pPr>
            <a:endParaRPr sz="1400" dirty="0">
              <a:latin typeface="Arial"/>
              <a:ea typeface="Arial"/>
              <a:cs typeface="Arial"/>
              <a:sym typeface="Arial"/>
            </a:endParaRPr>
          </a:p>
          <a:p>
            <a:pPr marL="0" indent="0"/>
            <a:endParaRPr sz="1300" dirty="0"/>
          </a:p>
        </p:txBody>
      </p:sp>
      <p:sp>
        <p:nvSpPr>
          <p:cNvPr id="112" name="Google Shape;112;p5:notes"/>
          <p:cNvSpPr txBox="1">
            <a:spLocks noGrp="1"/>
          </p:cNvSpPr>
          <p:nvPr>
            <p:ph type="sldNum" idx="12"/>
          </p:nvPr>
        </p:nvSpPr>
        <p:spPr>
          <a:xfrm>
            <a:off x="4023092" y="8917422"/>
            <a:ext cx="3077739" cy="471053"/>
          </a:xfrm>
          <a:prstGeom prst="rect">
            <a:avLst/>
          </a:prstGeom>
          <a:noFill/>
          <a:ln>
            <a:noFill/>
          </a:ln>
        </p:spPr>
        <p:txBody>
          <a:bodyPr spcFirstLastPara="1" wrap="square" lIns="94213" tIns="47094" rIns="94213" bIns="47094" anchor="b" anchorCtr="0">
            <a:noAutofit/>
          </a:bodyPr>
          <a:lstStyle/>
          <a:p>
            <a:pPr algn="r"/>
            <a:fld id="{00000000-1234-1234-1234-123412341234}" type="slidenum">
              <a:rPr lang="en-US"/>
              <a:pPr algn="r"/>
              <a:t>7</a:t>
            </a:fld>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71145" indent="0">
              <a:lnSpc>
                <a:spcPct val="115000"/>
              </a:lnSpc>
            </a:pPr>
            <a:r>
              <a:rPr lang="en-US" u="sng" dirty="0">
                <a:latin typeface="Arial"/>
                <a:ea typeface="Arial"/>
                <a:cs typeface="Arial"/>
                <a:sym typeface="Arial"/>
              </a:rPr>
              <a:t>Biblical Focus</a:t>
            </a:r>
            <a:r>
              <a:rPr lang="en-US" dirty="0">
                <a:latin typeface="Arial"/>
                <a:ea typeface="Arial"/>
                <a:cs typeface="Arial"/>
                <a:sym typeface="Arial"/>
              </a:rPr>
              <a:t> - Every meeting includes prayer and devotions, ensuring the ministry remains spiritually grounded, </a:t>
            </a:r>
            <a:r>
              <a:rPr lang="en-US" dirty="0">
                <a:uFill>
                  <a:noFill/>
                </a:uFill>
                <a:latin typeface="Arial"/>
                <a:ea typeface="Arial"/>
                <a:cs typeface="Arial"/>
                <a:sym typeface="Arial"/>
                <a:hlinkClick r:id="rId3"/>
              </a:rPr>
              <a:t>God-honoring</a:t>
            </a:r>
            <a:r>
              <a:rPr lang="en-US" dirty="0">
                <a:uFill>
                  <a:noFill/>
                </a:uFill>
                <a:latin typeface="Arial"/>
                <a:ea typeface="Arial"/>
                <a:cs typeface="Arial"/>
                <a:sym typeface="Arial"/>
              </a:rPr>
              <a:t>,</a:t>
            </a:r>
            <a:r>
              <a:rPr lang="en-US" dirty="0">
                <a:latin typeface="Arial"/>
                <a:ea typeface="Arial"/>
                <a:cs typeface="Arial"/>
                <a:sym typeface="Arial"/>
              </a:rPr>
              <a:t> and focused.</a:t>
            </a:r>
          </a:p>
          <a:p>
            <a:pPr marL="765610" indent="-294465">
              <a:lnSpc>
                <a:spcPct val="115000"/>
              </a:lnSpc>
              <a:buFontTx/>
              <a:buChar char="-"/>
            </a:pPr>
            <a:r>
              <a:rPr lang="en-US" dirty="0">
                <a:latin typeface="Arial"/>
                <a:ea typeface="Arial"/>
                <a:cs typeface="Arial"/>
                <a:sym typeface="Arial"/>
              </a:rPr>
              <a:t>Pray about the needs from your community, your teams, for individuals, and for the program</a:t>
            </a:r>
          </a:p>
          <a:p>
            <a:pPr marL="765610" indent="-294465">
              <a:lnSpc>
                <a:spcPct val="115000"/>
              </a:lnSpc>
              <a:buFontTx/>
              <a:buChar char="-"/>
            </a:pPr>
            <a:r>
              <a:rPr lang="en-US" dirty="0">
                <a:latin typeface="Arial"/>
                <a:ea typeface="Arial"/>
                <a:cs typeface="Arial"/>
                <a:sym typeface="Arial"/>
              </a:rPr>
              <a:t>Prayer needs to over all conflicts and is resolution</a:t>
            </a:r>
          </a:p>
          <a:p>
            <a:pPr marL="765610" indent="-294465">
              <a:lnSpc>
                <a:spcPct val="115000"/>
              </a:lnSpc>
              <a:buFontTx/>
              <a:buChar char="-"/>
            </a:pPr>
            <a:r>
              <a:rPr lang="en-US" dirty="0">
                <a:latin typeface="Arial"/>
                <a:ea typeface="Arial"/>
                <a:cs typeface="Arial"/>
                <a:sym typeface="Arial"/>
              </a:rPr>
              <a:t>Is your Advisory Council praying about the needs of your community, like finances and volunteers?</a:t>
            </a:r>
          </a:p>
          <a:p>
            <a:pPr marL="765610" indent="-294465">
              <a:lnSpc>
                <a:spcPct val="115000"/>
              </a:lnSpc>
              <a:buFontTx/>
              <a:buChar char="-"/>
            </a:pPr>
            <a:endParaRPr lang="en-US" dirty="0">
              <a:latin typeface="Arial"/>
              <a:ea typeface="Arial"/>
              <a:cs typeface="Arial"/>
              <a:sym typeface="Arial"/>
            </a:endParaRPr>
          </a:p>
          <a:p>
            <a:pPr marL="471145" marR="0" lvl="0" indent="0" algn="l" defTabSz="914400" rtl="0" eaLnBrk="1" fontAlgn="auto" latinLnBrk="0" hangingPunct="1">
              <a:lnSpc>
                <a:spcPct val="115000"/>
              </a:lnSpc>
              <a:spcBef>
                <a:spcPts val="0"/>
              </a:spcBef>
              <a:spcAft>
                <a:spcPts val="0"/>
              </a:spcAft>
              <a:buClr>
                <a:srgbClr val="000000"/>
              </a:buClr>
              <a:buSzPts val="1400"/>
              <a:buFontTx/>
              <a:buNone/>
              <a:tabLst/>
              <a:defRPr/>
            </a:pPr>
            <a:r>
              <a:rPr lang="en-US" dirty="0">
                <a:latin typeface="Arial"/>
                <a:ea typeface="Arial"/>
                <a:cs typeface="Arial"/>
                <a:sym typeface="Arial"/>
              </a:rPr>
              <a:t>The Spiritual aspects of your Advisory Council are one of the three most imports to keep in focus. We’ll tale about the other two later in the session</a:t>
            </a:r>
          </a:p>
          <a:p>
            <a:pPr marL="471145" indent="0">
              <a:lnSpc>
                <a:spcPct val="115000"/>
              </a:lnSpc>
              <a:buFontTx/>
              <a:buNone/>
            </a:pPr>
            <a:endParaRPr lang="en-US" dirty="0">
              <a:latin typeface="Arial"/>
              <a:ea typeface="Arial"/>
              <a:cs typeface="Arial"/>
              <a:sym typeface="Arial"/>
            </a:endParaRPr>
          </a:p>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8</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86379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71145" indent="-235572" defTabSz="942289">
              <a:defRPr/>
            </a:pPr>
            <a:r>
              <a:rPr lang="en-US" u="sng" dirty="0">
                <a:latin typeface="Arial"/>
                <a:ea typeface="Arial"/>
                <a:cs typeface="Arial"/>
                <a:sym typeface="Arial"/>
              </a:rPr>
              <a:t>Servant Leadership</a:t>
            </a:r>
            <a:r>
              <a:rPr lang="en-US" dirty="0">
                <a:latin typeface="Arial"/>
                <a:ea typeface="Arial"/>
                <a:cs typeface="Arial"/>
                <a:sym typeface="Arial"/>
              </a:rPr>
              <a:t> - Leaders function as “Lay Lead” "servant leaders" rather than CEOs, modeling Christ's love through the practice of </a:t>
            </a:r>
            <a:r>
              <a:rPr lang="en-US" b="1" dirty="0">
                <a:latin typeface="Arial"/>
                <a:ea typeface="Arial"/>
                <a:cs typeface="Arial"/>
                <a:sym typeface="Arial"/>
              </a:rPr>
              <a:t>"Listen, Listen, Love, Love"</a:t>
            </a:r>
            <a:r>
              <a:rPr lang="en-US" dirty="0">
                <a:latin typeface="Arial"/>
                <a:ea typeface="Arial"/>
                <a:cs typeface="Arial"/>
                <a:sym typeface="Arial"/>
              </a:rPr>
              <a:t>.</a:t>
            </a:r>
          </a:p>
          <a:p>
            <a:endParaRPr lang="en-US" dirty="0"/>
          </a:p>
          <a:p>
            <a:r>
              <a:rPr lang="en-US" dirty="0"/>
              <a:t>Remember that TEAM is an acrostic for Togher Everyone Achieves More. REMEMBER, there’s no “I” in team.</a:t>
            </a:r>
          </a:p>
          <a:p>
            <a:endParaRPr lang="en-US" dirty="0"/>
          </a:p>
          <a:p>
            <a:pPr marL="471145" indent="-235572" defTabSz="942289">
              <a:defRPr/>
            </a:pPr>
            <a:r>
              <a:rPr lang="en-US" dirty="0"/>
              <a:t>Jay: As an Advisory Council member, no position is greater than the other. Every position is essential for a Kairos Prison Ministry to function, grow and prosper. Remember, no matter what your position “It’s All Ministry” </a:t>
            </a:r>
          </a:p>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a:solidFill>
                  <a:schemeClr val="dk1"/>
                </a:solidFill>
                <a:latin typeface="Calibri"/>
                <a:ea typeface="Calibri"/>
                <a:cs typeface="Calibri"/>
                <a:sym typeface="Calibri"/>
              </a:rPr>
              <a:pPr algn="r"/>
              <a:t>9</a:t>
            </a:fld>
            <a:endParaRPr lang="en-US"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866834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Kairos Logo">
  <p:cSld name="Title Slide Kairos Logo">
    <p:spTree>
      <p:nvGrpSpPr>
        <p:cNvPr id="1" name="Shape 12"/>
        <p:cNvGrpSpPr/>
        <p:nvPr/>
      </p:nvGrpSpPr>
      <p:grpSpPr>
        <a:xfrm>
          <a:off x="0" y="0"/>
          <a:ext cx="0" cy="0"/>
          <a:chOff x="0" y="0"/>
          <a:chExt cx="0" cy="0"/>
        </a:xfrm>
      </p:grpSpPr>
      <p:pic>
        <p:nvPicPr>
          <p:cNvPr id="13" name="Google Shape;13;p2"/>
          <p:cNvPicPr preferRelativeResize="0"/>
          <p:nvPr/>
        </p:nvPicPr>
        <p:blipFill rotWithShape="1">
          <a:blip r:embed="rId2">
            <a:alphaModFix/>
          </a:blip>
          <a:srcRect/>
          <a:stretch/>
        </p:blipFill>
        <p:spPr>
          <a:xfrm>
            <a:off x="0" y="0"/>
            <a:ext cx="4115872" cy="6858000"/>
          </a:xfrm>
          <a:prstGeom prst="rect">
            <a:avLst/>
          </a:prstGeom>
          <a:noFill/>
          <a:ln>
            <a:noFill/>
          </a:ln>
        </p:spPr>
      </p:pic>
      <p:sp>
        <p:nvSpPr>
          <p:cNvPr id="14" name="Google Shape;14;p2"/>
          <p:cNvSpPr txBox="1">
            <a:spLocks noGrp="1"/>
          </p:cNvSpPr>
          <p:nvPr>
            <p:ph type="ctrTitle"/>
          </p:nvPr>
        </p:nvSpPr>
        <p:spPr>
          <a:xfrm>
            <a:off x="5714901" y="1676401"/>
            <a:ext cx="51816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2"/>
          <p:cNvSpPr txBox="1">
            <a:spLocks noGrp="1"/>
          </p:cNvSpPr>
          <p:nvPr>
            <p:ph type="subTitle" idx="1"/>
          </p:nvPr>
        </p:nvSpPr>
        <p:spPr>
          <a:xfrm>
            <a:off x="5714900" y="3432172"/>
            <a:ext cx="518295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16" name="Google Shape;16;p2" descr="A blue oval with black text&#10;&#10;AI-generated content may be incorrect."/>
          <p:cNvPicPr preferRelativeResize="0"/>
          <p:nvPr/>
        </p:nvPicPr>
        <p:blipFill rotWithShape="1">
          <a:blip r:embed="rId3">
            <a:alphaModFix/>
          </a:blip>
          <a:srcRect/>
          <a:stretch/>
        </p:blipFill>
        <p:spPr>
          <a:xfrm>
            <a:off x="301976" y="282659"/>
            <a:ext cx="836966" cy="32040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9"/>
        <p:cNvGrpSpPr/>
        <p:nvPr/>
      </p:nvGrpSpPr>
      <p:grpSpPr>
        <a:xfrm>
          <a:off x="0" y="0"/>
          <a:ext cx="0" cy="0"/>
          <a:chOff x="0" y="0"/>
          <a:chExt cx="0" cy="0"/>
        </a:xfrm>
      </p:grpSpPr>
      <p:sp>
        <p:nvSpPr>
          <p:cNvPr id="60" name="Google Shape;60;p11"/>
          <p:cNvSpPr txBox="1">
            <a:spLocks noGrp="1"/>
          </p:cNvSpPr>
          <p:nvPr>
            <p:ph type="title"/>
          </p:nvPr>
        </p:nvSpPr>
        <p:spPr>
          <a:xfrm>
            <a:off x="609600" y="274638"/>
            <a:ext cx="10972801"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1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rgbClr val="485B71"/>
              </a:buClr>
              <a:buSzPts val="2400"/>
              <a:buNone/>
              <a:defRPr sz="2400" b="1">
                <a:solidFill>
                  <a:srgbClr val="485B71"/>
                </a:solidFill>
              </a:defRPr>
            </a:lvl1pPr>
            <a:lvl2pPr marL="914400" lvl="1" indent="-228600" algn="l">
              <a:spcBef>
                <a:spcPts val="400"/>
              </a:spcBef>
              <a:spcAft>
                <a:spcPts val="0"/>
              </a:spcAft>
              <a:buClr>
                <a:srgbClr val="485B71"/>
              </a:buClr>
              <a:buSzPts val="2000"/>
              <a:buNone/>
              <a:defRPr sz="2000" b="1"/>
            </a:lvl2pPr>
            <a:lvl3pPr marL="1371600" lvl="2" indent="-228600" algn="l">
              <a:spcBef>
                <a:spcPts val="360"/>
              </a:spcBef>
              <a:spcAft>
                <a:spcPts val="0"/>
              </a:spcAft>
              <a:buClr>
                <a:srgbClr val="485B71"/>
              </a:buClr>
              <a:buSzPts val="1800"/>
              <a:buNone/>
              <a:defRPr sz="1800" b="1"/>
            </a:lvl3pPr>
            <a:lvl4pPr marL="1828800" lvl="3" indent="-228600" algn="l">
              <a:spcBef>
                <a:spcPts val="320"/>
              </a:spcBef>
              <a:spcAft>
                <a:spcPts val="0"/>
              </a:spcAft>
              <a:buClr>
                <a:srgbClr val="485B71"/>
              </a:buClr>
              <a:buSzPts val="1600"/>
              <a:buNone/>
              <a:defRPr sz="1600" b="1"/>
            </a:lvl4pPr>
            <a:lvl5pPr marL="2286000" lvl="4" indent="-228600" algn="l">
              <a:spcBef>
                <a:spcPts val="320"/>
              </a:spcBef>
              <a:spcAft>
                <a:spcPts val="0"/>
              </a:spcAft>
              <a:buClr>
                <a:srgbClr val="485B7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62" name="Google Shape;62;p11"/>
          <p:cNvSpPr txBox="1">
            <a:spLocks noGrp="1"/>
          </p:cNvSpPr>
          <p:nvPr>
            <p:ph type="body" idx="2"/>
          </p:nvPr>
        </p:nvSpPr>
        <p:spPr>
          <a:xfrm>
            <a:off x="609600" y="2174875"/>
            <a:ext cx="5386917" cy="3768725"/>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rgbClr val="485B71"/>
              </a:buClr>
              <a:buSzPts val="2400"/>
              <a:buChar char="•"/>
              <a:defRPr sz="2400">
                <a:solidFill>
                  <a:srgbClr val="485B71"/>
                </a:solidFill>
              </a:defRPr>
            </a:lvl1pPr>
            <a:lvl2pPr marL="914400" lvl="1" indent="-355600" algn="l">
              <a:spcBef>
                <a:spcPts val="400"/>
              </a:spcBef>
              <a:spcAft>
                <a:spcPts val="0"/>
              </a:spcAft>
              <a:buClr>
                <a:srgbClr val="485B71"/>
              </a:buClr>
              <a:buSzPts val="2000"/>
              <a:buChar char="–"/>
              <a:defRPr sz="2000">
                <a:solidFill>
                  <a:srgbClr val="485B71"/>
                </a:solidFill>
              </a:defRPr>
            </a:lvl2pPr>
            <a:lvl3pPr marL="1371600" lvl="2" indent="-342900" algn="l">
              <a:spcBef>
                <a:spcPts val="360"/>
              </a:spcBef>
              <a:spcAft>
                <a:spcPts val="0"/>
              </a:spcAft>
              <a:buClr>
                <a:srgbClr val="485B71"/>
              </a:buClr>
              <a:buSzPts val="1800"/>
              <a:buChar char="•"/>
              <a:defRPr sz="1800">
                <a:solidFill>
                  <a:srgbClr val="485B71"/>
                </a:solidFill>
              </a:defRPr>
            </a:lvl3pPr>
            <a:lvl4pPr marL="1828800" lvl="3" indent="-330200" algn="l">
              <a:spcBef>
                <a:spcPts val="320"/>
              </a:spcBef>
              <a:spcAft>
                <a:spcPts val="0"/>
              </a:spcAft>
              <a:buClr>
                <a:srgbClr val="485B71"/>
              </a:buClr>
              <a:buSzPts val="1600"/>
              <a:buChar char="–"/>
              <a:defRPr sz="1600">
                <a:solidFill>
                  <a:srgbClr val="485B71"/>
                </a:solidFill>
              </a:defRPr>
            </a:lvl4pPr>
            <a:lvl5pPr marL="2286000" lvl="4" indent="-330200" algn="l">
              <a:spcBef>
                <a:spcPts val="320"/>
              </a:spcBef>
              <a:spcAft>
                <a:spcPts val="0"/>
              </a:spcAft>
              <a:buClr>
                <a:srgbClr val="485B71"/>
              </a:buClr>
              <a:buSzPts val="1600"/>
              <a:buChar char="»"/>
              <a:defRPr sz="1600">
                <a:solidFill>
                  <a:srgbClr val="485B71"/>
                </a:solidFill>
              </a:defRPr>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63" name="Google Shape;63;p11"/>
          <p:cNvSpPr txBox="1">
            <a:spLocks noGrp="1"/>
          </p:cNvSpPr>
          <p:nvPr>
            <p:ph type="body" idx="3"/>
          </p:nvPr>
        </p:nvSpPr>
        <p:spPr>
          <a:xfrm>
            <a:off x="6193367"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rgbClr val="485B71"/>
              </a:buClr>
              <a:buSzPts val="2400"/>
              <a:buNone/>
              <a:defRPr sz="2400" b="1">
                <a:solidFill>
                  <a:srgbClr val="485B71"/>
                </a:solidFill>
              </a:defRPr>
            </a:lvl1pPr>
            <a:lvl2pPr marL="914400" lvl="1" indent="-228600" algn="l">
              <a:spcBef>
                <a:spcPts val="400"/>
              </a:spcBef>
              <a:spcAft>
                <a:spcPts val="0"/>
              </a:spcAft>
              <a:buClr>
                <a:srgbClr val="485B71"/>
              </a:buClr>
              <a:buSzPts val="2000"/>
              <a:buNone/>
              <a:defRPr sz="2000" b="1"/>
            </a:lvl2pPr>
            <a:lvl3pPr marL="1371600" lvl="2" indent="-228600" algn="l">
              <a:spcBef>
                <a:spcPts val="360"/>
              </a:spcBef>
              <a:spcAft>
                <a:spcPts val="0"/>
              </a:spcAft>
              <a:buClr>
                <a:srgbClr val="485B71"/>
              </a:buClr>
              <a:buSzPts val="1800"/>
              <a:buNone/>
              <a:defRPr sz="1800" b="1"/>
            </a:lvl3pPr>
            <a:lvl4pPr marL="1828800" lvl="3" indent="-228600" algn="l">
              <a:spcBef>
                <a:spcPts val="320"/>
              </a:spcBef>
              <a:spcAft>
                <a:spcPts val="0"/>
              </a:spcAft>
              <a:buClr>
                <a:srgbClr val="485B71"/>
              </a:buClr>
              <a:buSzPts val="1600"/>
              <a:buNone/>
              <a:defRPr sz="1600" b="1"/>
            </a:lvl4pPr>
            <a:lvl5pPr marL="2286000" lvl="4" indent="-228600" algn="l">
              <a:spcBef>
                <a:spcPts val="320"/>
              </a:spcBef>
              <a:spcAft>
                <a:spcPts val="0"/>
              </a:spcAft>
              <a:buClr>
                <a:srgbClr val="485B7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64" name="Google Shape;64;p11"/>
          <p:cNvSpPr txBox="1">
            <a:spLocks noGrp="1"/>
          </p:cNvSpPr>
          <p:nvPr>
            <p:ph type="body" idx="4"/>
          </p:nvPr>
        </p:nvSpPr>
        <p:spPr>
          <a:xfrm>
            <a:off x="6193367" y="2174875"/>
            <a:ext cx="5389033" cy="3768725"/>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rgbClr val="485B71"/>
              </a:buClr>
              <a:buSzPts val="2400"/>
              <a:buChar char="•"/>
              <a:defRPr sz="2400">
                <a:solidFill>
                  <a:srgbClr val="485B71"/>
                </a:solidFill>
              </a:defRPr>
            </a:lvl1pPr>
            <a:lvl2pPr marL="914400" lvl="1" indent="-355600" algn="l">
              <a:spcBef>
                <a:spcPts val="400"/>
              </a:spcBef>
              <a:spcAft>
                <a:spcPts val="0"/>
              </a:spcAft>
              <a:buClr>
                <a:srgbClr val="485B71"/>
              </a:buClr>
              <a:buSzPts val="2000"/>
              <a:buChar char="–"/>
              <a:defRPr sz="2000">
                <a:solidFill>
                  <a:srgbClr val="485B71"/>
                </a:solidFill>
              </a:defRPr>
            </a:lvl2pPr>
            <a:lvl3pPr marL="1371600" lvl="2" indent="-342900" algn="l">
              <a:spcBef>
                <a:spcPts val="360"/>
              </a:spcBef>
              <a:spcAft>
                <a:spcPts val="0"/>
              </a:spcAft>
              <a:buClr>
                <a:srgbClr val="485B71"/>
              </a:buClr>
              <a:buSzPts val="1800"/>
              <a:buChar char="•"/>
              <a:defRPr sz="1800">
                <a:solidFill>
                  <a:srgbClr val="485B71"/>
                </a:solidFill>
              </a:defRPr>
            </a:lvl3pPr>
            <a:lvl4pPr marL="1828800" lvl="3" indent="-330200" algn="l">
              <a:spcBef>
                <a:spcPts val="320"/>
              </a:spcBef>
              <a:spcAft>
                <a:spcPts val="0"/>
              </a:spcAft>
              <a:buClr>
                <a:srgbClr val="485B71"/>
              </a:buClr>
              <a:buSzPts val="1600"/>
              <a:buChar char="–"/>
              <a:defRPr sz="1600">
                <a:solidFill>
                  <a:srgbClr val="485B71"/>
                </a:solidFill>
              </a:defRPr>
            </a:lvl4pPr>
            <a:lvl5pPr marL="2286000" lvl="4" indent="-330200" algn="l">
              <a:spcBef>
                <a:spcPts val="320"/>
              </a:spcBef>
              <a:spcAft>
                <a:spcPts val="0"/>
              </a:spcAft>
              <a:buClr>
                <a:srgbClr val="485B71"/>
              </a:buClr>
              <a:buSzPts val="1600"/>
              <a:buChar char="»"/>
              <a:defRPr sz="1600">
                <a:solidFill>
                  <a:srgbClr val="485B71"/>
                </a:solidFill>
              </a:defRPr>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pic>
        <p:nvPicPr>
          <p:cNvPr id="65" name="Google Shape;65;p11"/>
          <p:cNvPicPr preferRelativeResize="0"/>
          <p:nvPr/>
        </p:nvPicPr>
        <p:blipFill rotWithShape="1">
          <a:blip r:embed="rId2">
            <a:alphaModFix/>
          </a:blip>
          <a:srcRect/>
          <a:stretch/>
        </p:blipFill>
        <p:spPr>
          <a:xfrm>
            <a:off x="10135651" y="6096001"/>
            <a:ext cx="1524397" cy="59496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6"/>
        <p:cNvGrpSpPr/>
        <p:nvPr/>
      </p:nvGrpSpPr>
      <p:grpSpPr>
        <a:xfrm>
          <a:off x="0" y="0"/>
          <a:ext cx="0" cy="0"/>
          <a:chOff x="0" y="0"/>
          <a:chExt cx="0" cy="0"/>
        </a:xfrm>
      </p:grpSpPr>
      <p:sp>
        <p:nvSpPr>
          <p:cNvPr id="67" name="Google Shape;67;p12"/>
          <p:cNvSpPr txBox="1">
            <a:spLocks noGrp="1"/>
          </p:cNvSpPr>
          <p:nvPr>
            <p:ph type="title"/>
          </p:nvPr>
        </p:nvSpPr>
        <p:spPr>
          <a:xfrm>
            <a:off x="609600" y="274638"/>
            <a:ext cx="10972801"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8" name="Google Shape;68;p12"/>
          <p:cNvPicPr preferRelativeResize="0"/>
          <p:nvPr/>
        </p:nvPicPr>
        <p:blipFill rotWithShape="1">
          <a:blip r:embed="rId2">
            <a:alphaModFix/>
          </a:blip>
          <a:srcRect/>
          <a:stretch/>
        </p:blipFill>
        <p:spPr>
          <a:xfrm>
            <a:off x="760610" y="6310936"/>
            <a:ext cx="838418" cy="362465"/>
          </a:xfrm>
          <a:prstGeom prst="rect">
            <a:avLst/>
          </a:prstGeom>
          <a:noFill/>
          <a:ln>
            <a:noFill/>
          </a:ln>
        </p:spPr>
      </p:pic>
      <p:sp>
        <p:nvSpPr>
          <p:cNvPr id="69" name="Google Shape;69;p12"/>
          <p:cNvSpPr/>
          <p:nvPr/>
        </p:nvSpPr>
        <p:spPr>
          <a:xfrm>
            <a:off x="10135651" y="6096000"/>
            <a:ext cx="1524399" cy="548582"/>
          </a:xfrm>
          <a:prstGeom prst="rect">
            <a:avLst/>
          </a:prstGeom>
          <a:solidFill>
            <a:srgbClr val="FFFFFF"/>
          </a:solidFill>
          <a:ln>
            <a:noFill/>
          </a:ln>
        </p:spPr>
        <p:txBody>
          <a:bodyPr/>
          <a:lstStyle/>
          <a:p>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Slide with Logo">
  <p:cSld name="Blank Slide with Logo">
    <p:spTree>
      <p:nvGrpSpPr>
        <p:cNvPr id="1" name="Shape 70"/>
        <p:cNvGrpSpPr/>
        <p:nvPr/>
      </p:nvGrpSpPr>
      <p:grpSpPr>
        <a:xfrm>
          <a:off x="0" y="0"/>
          <a:ext cx="0" cy="0"/>
          <a:chOff x="0" y="0"/>
          <a:chExt cx="0" cy="0"/>
        </a:xfrm>
      </p:grpSpPr>
      <p:pic>
        <p:nvPicPr>
          <p:cNvPr id="71" name="Google Shape;71;p13"/>
          <p:cNvPicPr preferRelativeResize="0"/>
          <p:nvPr/>
        </p:nvPicPr>
        <p:blipFill rotWithShape="1">
          <a:blip r:embed="rId2">
            <a:alphaModFix/>
          </a:blip>
          <a:srcRect/>
          <a:stretch/>
        </p:blipFill>
        <p:spPr>
          <a:xfrm>
            <a:off x="10135651" y="6096001"/>
            <a:ext cx="1524397" cy="59496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72"/>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3_Title Slide Kairos Logo">
  <p:cSld name="3_Title Slide Kairos Logo">
    <p:spTree>
      <p:nvGrpSpPr>
        <p:cNvPr id="1" name="Shape 17"/>
        <p:cNvGrpSpPr/>
        <p:nvPr/>
      </p:nvGrpSpPr>
      <p:grpSpPr>
        <a:xfrm>
          <a:off x="0" y="0"/>
          <a:ext cx="0" cy="0"/>
          <a:chOff x="0" y="0"/>
          <a:chExt cx="0" cy="0"/>
        </a:xfrm>
      </p:grpSpPr>
      <p:pic>
        <p:nvPicPr>
          <p:cNvPr id="18" name="Google Shape;18;p3" descr="A group of gears on a blue background&#10;&#10;Description automatically generated"/>
          <p:cNvPicPr preferRelativeResize="0"/>
          <p:nvPr/>
        </p:nvPicPr>
        <p:blipFill rotWithShape="1">
          <a:blip r:embed="rId2">
            <a:alphaModFix/>
          </a:blip>
          <a:srcRect t="13043"/>
          <a:stretch/>
        </p:blipFill>
        <p:spPr>
          <a:xfrm>
            <a:off x="0" y="0"/>
            <a:ext cx="4115872" cy="6858000"/>
          </a:xfrm>
          <a:prstGeom prst="rect">
            <a:avLst/>
          </a:prstGeom>
          <a:noFill/>
          <a:ln>
            <a:noFill/>
          </a:ln>
        </p:spPr>
      </p:pic>
      <p:sp>
        <p:nvSpPr>
          <p:cNvPr id="19" name="Google Shape;19;p3"/>
          <p:cNvSpPr txBox="1">
            <a:spLocks noGrp="1"/>
          </p:cNvSpPr>
          <p:nvPr>
            <p:ph type="ctrTitle"/>
          </p:nvPr>
        </p:nvSpPr>
        <p:spPr>
          <a:xfrm>
            <a:off x="5714901" y="1676401"/>
            <a:ext cx="51816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3"/>
          <p:cNvSpPr txBox="1">
            <a:spLocks noGrp="1"/>
          </p:cNvSpPr>
          <p:nvPr>
            <p:ph type="subTitle" idx="1"/>
          </p:nvPr>
        </p:nvSpPr>
        <p:spPr>
          <a:xfrm>
            <a:off x="5714900" y="3432172"/>
            <a:ext cx="518295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pic>
        <p:nvPicPr>
          <p:cNvPr id="21" name="Google Shape;21;p3" descr="A white logo with black background&#10;&#10;Description automatically generated"/>
          <p:cNvPicPr preferRelativeResize="0"/>
          <p:nvPr/>
        </p:nvPicPr>
        <p:blipFill rotWithShape="1">
          <a:blip r:embed="rId3">
            <a:alphaModFix/>
          </a:blip>
          <a:srcRect/>
          <a:stretch/>
        </p:blipFill>
        <p:spPr>
          <a:xfrm>
            <a:off x="241521" y="220980"/>
            <a:ext cx="957875" cy="365760"/>
          </a:xfrm>
          <a:prstGeom prst="rect">
            <a:avLst/>
          </a:prstGeom>
          <a:noFill/>
          <a:ln>
            <a:noFill/>
          </a:ln>
        </p:spPr>
      </p:pic>
      <p:sp>
        <p:nvSpPr>
          <p:cNvPr id="22" name="Google Shape;22;p3"/>
          <p:cNvSpPr/>
          <p:nvPr/>
        </p:nvSpPr>
        <p:spPr>
          <a:xfrm>
            <a:off x="0" y="0"/>
            <a:ext cx="4115872" cy="6858000"/>
          </a:xfrm>
          <a:prstGeom prst="rect">
            <a:avLst/>
          </a:prstGeom>
          <a:gradFill>
            <a:gsLst>
              <a:gs pos="0">
                <a:srgbClr val="1F517D"/>
              </a:gs>
              <a:gs pos="46000">
                <a:srgbClr val="061A34"/>
              </a:gs>
              <a:gs pos="100000">
                <a:srgbClr val="061A34"/>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FFFFFF"/>
              </a:solidFill>
              <a:latin typeface="Calibri"/>
              <a:ea typeface="Calibri"/>
              <a:cs typeface="Calibri"/>
              <a:sym typeface="Calibri"/>
            </a:endParaRPr>
          </a:p>
        </p:txBody>
      </p:sp>
      <p:pic>
        <p:nvPicPr>
          <p:cNvPr id="23" name="Google Shape;23;p3" descr="A blue oval with black text&#10;&#10;AI-generated content may be incorrect."/>
          <p:cNvPicPr preferRelativeResize="0"/>
          <p:nvPr/>
        </p:nvPicPr>
        <p:blipFill rotWithShape="1">
          <a:blip r:embed="rId4">
            <a:alphaModFix/>
          </a:blip>
          <a:srcRect/>
          <a:stretch/>
        </p:blipFill>
        <p:spPr>
          <a:xfrm>
            <a:off x="301976" y="282659"/>
            <a:ext cx="836966" cy="320405"/>
          </a:xfrm>
          <a:prstGeom prst="rect">
            <a:avLst/>
          </a:prstGeom>
          <a:noFill/>
          <a:ln>
            <a:noFill/>
          </a:ln>
        </p:spPr>
      </p:pic>
      <p:pic>
        <p:nvPicPr>
          <p:cNvPr id="24" name="Google Shape;24;p3"/>
          <p:cNvPicPr preferRelativeResize="0"/>
          <p:nvPr/>
        </p:nvPicPr>
        <p:blipFill rotWithShape="1">
          <a:blip r:embed="rId5">
            <a:alphaModFix/>
          </a:blip>
          <a:srcRect/>
          <a:stretch/>
        </p:blipFill>
        <p:spPr>
          <a:xfrm>
            <a:off x="150852" y="1295135"/>
            <a:ext cx="3819850" cy="381620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 Conference Logo" type="obj">
  <p:cSld name="OBJECT">
    <p:spTree>
      <p:nvGrpSpPr>
        <p:cNvPr id="1" name="Shape 25"/>
        <p:cNvGrpSpPr/>
        <p:nvPr/>
      </p:nvGrpSpPr>
      <p:grpSpPr>
        <a:xfrm>
          <a:off x="0" y="0"/>
          <a:ext cx="0" cy="0"/>
          <a:chOff x="0" y="0"/>
          <a:chExt cx="0" cy="0"/>
        </a:xfrm>
      </p:grpSpPr>
      <p:sp>
        <p:nvSpPr>
          <p:cNvPr id="26" name="Google Shape;26;p4"/>
          <p:cNvSpPr/>
          <p:nvPr/>
        </p:nvSpPr>
        <p:spPr>
          <a:xfrm>
            <a:off x="0" y="0"/>
            <a:ext cx="4115872" cy="6858000"/>
          </a:xfrm>
          <a:prstGeom prst="rect">
            <a:avLst/>
          </a:prstGeom>
          <a:gradFill>
            <a:gsLst>
              <a:gs pos="0">
                <a:srgbClr val="FFFFFF"/>
              </a:gs>
              <a:gs pos="25000">
                <a:srgbClr val="FFFFFF"/>
              </a:gs>
              <a:gs pos="70000">
                <a:srgbClr val="FFFFFF"/>
              </a:gs>
              <a:gs pos="100000">
                <a:srgbClr val="FFFFFF"/>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27" name="Google Shape;27;p4"/>
          <p:cNvSpPr txBox="1">
            <a:spLocks noGrp="1"/>
          </p:cNvSpPr>
          <p:nvPr>
            <p:ph type="title"/>
          </p:nvPr>
        </p:nvSpPr>
        <p:spPr>
          <a:xfrm>
            <a:off x="4266723" y="274638"/>
            <a:ext cx="7315677"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4"/>
          <p:cNvSpPr txBox="1">
            <a:spLocks noGrp="1"/>
          </p:cNvSpPr>
          <p:nvPr>
            <p:ph type="body" idx="1"/>
          </p:nvPr>
        </p:nvSpPr>
        <p:spPr>
          <a:xfrm>
            <a:off x="4266723" y="1600204"/>
            <a:ext cx="7315677" cy="4983159"/>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485B71"/>
              </a:buClr>
              <a:buSzPts val="3200"/>
              <a:buChar char="•"/>
              <a:defRPr>
                <a:solidFill>
                  <a:srgbClr val="485B71"/>
                </a:solidFill>
              </a:defRPr>
            </a:lvl1pPr>
            <a:lvl2pPr marL="914400" lvl="1" indent="-406400" algn="l">
              <a:spcBef>
                <a:spcPts val="560"/>
              </a:spcBef>
              <a:spcAft>
                <a:spcPts val="0"/>
              </a:spcAft>
              <a:buClr>
                <a:srgbClr val="485B71"/>
              </a:buClr>
              <a:buSzPts val="2800"/>
              <a:buChar char="–"/>
              <a:defRPr>
                <a:solidFill>
                  <a:srgbClr val="485B71"/>
                </a:solidFill>
              </a:defRPr>
            </a:lvl2pPr>
            <a:lvl3pPr marL="1371600" lvl="2" indent="-381000" algn="l">
              <a:spcBef>
                <a:spcPts val="480"/>
              </a:spcBef>
              <a:spcAft>
                <a:spcPts val="0"/>
              </a:spcAft>
              <a:buClr>
                <a:srgbClr val="485B71"/>
              </a:buClr>
              <a:buSzPts val="2400"/>
              <a:buChar char="•"/>
              <a:defRPr>
                <a:solidFill>
                  <a:srgbClr val="485B71"/>
                </a:solidFill>
              </a:defRPr>
            </a:lvl3pPr>
            <a:lvl4pPr marL="1828800" lvl="3" indent="-355600" algn="l">
              <a:spcBef>
                <a:spcPts val="400"/>
              </a:spcBef>
              <a:spcAft>
                <a:spcPts val="0"/>
              </a:spcAft>
              <a:buClr>
                <a:srgbClr val="485B71"/>
              </a:buClr>
              <a:buSzPts val="2000"/>
              <a:buChar char="–"/>
              <a:defRPr>
                <a:solidFill>
                  <a:srgbClr val="485B71"/>
                </a:solidFill>
              </a:defRPr>
            </a:lvl4pPr>
            <a:lvl5pPr marL="2286000" lvl="4" indent="-355600" algn="l">
              <a:spcBef>
                <a:spcPts val="400"/>
              </a:spcBef>
              <a:spcAft>
                <a:spcPts val="0"/>
              </a:spcAft>
              <a:buClr>
                <a:srgbClr val="485B71"/>
              </a:buClr>
              <a:buSzPts val="2000"/>
              <a:buChar char="»"/>
              <a:defRPr>
                <a:solidFill>
                  <a:srgbClr val="485B7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29" name="Google Shape;29;p4" descr="A blue oval with black text&#10;&#10;AI-generated content may be incorrect."/>
          <p:cNvPicPr preferRelativeResize="0"/>
          <p:nvPr/>
        </p:nvPicPr>
        <p:blipFill rotWithShape="1">
          <a:blip r:embed="rId2">
            <a:alphaModFix/>
          </a:blip>
          <a:srcRect/>
          <a:stretch/>
        </p:blipFill>
        <p:spPr>
          <a:xfrm>
            <a:off x="301976" y="282659"/>
            <a:ext cx="836966" cy="320405"/>
          </a:xfrm>
          <a:prstGeom prst="rect">
            <a:avLst/>
          </a:prstGeom>
          <a:noFill/>
          <a:ln>
            <a:noFill/>
          </a:ln>
        </p:spPr>
      </p:pic>
      <p:pic>
        <p:nvPicPr>
          <p:cNvPr id="30" name="Google Shape;30;p4"/>
          <p:cNvPicPr preferRelativeResize="0"/>
          <p:nvPr/>
        </p:nvPicPr>
        <p:blipFill rotWithShape="1">
          <a:blip r:embed="rId3">
            <a:alphaModFix/>
          </a:blip>
          <a:srcRect/>
          <a:stretch/>
        </p:blipFill>
        <p:spPr>
          <a:xfrm>
            <a:off x="148205" y="1295136"/>
            <a:ext cx="3811258" cy="3810265"/>
          </a:xfrm>
          <a:prstGeom prst="rect">
            <a:avLst/>
          </a:prstGeom>
          <a:noFill/>
          <a:ln>
            <a:noFill/>
          </a:ln>
        </p:spPr>
      </p:pic>
      <p:cxnSp>
        <p:nvCxnSpPr>
          <p:cNvPr id="31" name="Google Shape;31;p4"/>
          <p:cNvCxnSpPr/>
          <p:nvPr/>
        </p:nvCxnSpPr>
        <p:spPr>
          <a:xfrm>
            <a:off x="4114283" y="0"/>
            <a:ext cx="0" cy="6858000"/>
          </a:xfrm>
          <a:prstGeom prst="straightConnector1">
            <a:avLst/>
          </a:prstGeom>
          <a:noFill/>
          <a:ln w="9525" cap="flat" cmpd="sng">
            <a:solidFill>
              <a:srgbClr val="A5A5A5"/>
            </a:solidFill>
            <a:prstDash val="solid"/>
            <a:round/>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609600" y="274638"/>
            <a:ext cx="10972801"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5"/>
          <p:cNvSpPr txBox="1">
            <a:spLocks noGrp="1"/>
          </p:cNvSpPr>
          <p:nvPr>
            <p:ph type="body" idx="1"/>
          </p:nvPr>
        </p:nvSpPr>
        <p:spPr>
          <a:xfrm>
            <a:off x="609600" y="1600204"/>
            <a:ext cx="5384800" cy="426719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485B71"/>
              </a:buClr>
              <a:buSzPts val="2800"/>
              <a:buChar char="•"/>
              <a:defRPr sz="2800">
                <a:solidFill>
                  <a:srgbClr val="485B71"/>
                </a:solidFill>
              </a:defRPr>
            </a:lvl1pPr>
            <a:lvl2pPr marL="914400" lvl="1" indent="-381000" algn="l">
              <a:spcBef>
                <a:spcPts val="480"/>
              </a:spcBef>
              <a:spcAft>
                <a:spcPts val="0"/>
              </a:spcAft>
              <a:buClr>
                <a:srgbClr val="485B71"/>
              </a:buClr>
              <a:buSzPts val="2400"/>
              <a:buChar char="–"/>
              <a:defRPr sz="2400">
                <a:solidFill>
                  <a:srgbClr val="485B71"/>
                </a:solidFill>
              </a:defRPr>
            </a:lvl2pPr>
            <a:lvl3pPr marL="1371600" lvl="2" indent="-355600" algn="l">
              <a:spcBef>
                <a:spcPts val="400"/>
              </a:spcBef>
              <a:spcAft>
                <a:spcPts val="0"/>
              </a:spcAft>
              <a:buClr>
                <a:srgbClr val="485B71"/>
              </a:buClr>
              <a:buSzPts val="2000"/>
              <a:buChar char="•"/>
              <a:defRPr sz="2000">
                <a:solidFill>
                  <a:srgbClr val="485B71"/>
                </a:solidFill>
              </a:defRPr>
            </a:lvl3pPr>
            <a:lvl4pPr marL="1828800" lvl="3" indent="-342900" algn="l">
              <a:spcBef>
                <a:spcPts val="360"/>
              </a:spcBef>
              <a:spcAft>
                <a:spcPts val="0"/>
              </a:spcAft>
              <a:buClr>
                <a:srgbClr val="485B71"/>
              </a:buClr>
              <a:buSzPts val="1800"/>
              <a:buChar char="–"/>
              <a:defRPr sz="1800">
                <a:solidFill>
                  <a:srgbClr val="485B71"/>
                </a:solidFill>
              </a:defRPr>
            </a:lvl4pPr>
            <a:lvl5pPr marL="2286000" lvl="4" indent="-342900" algn="l">
              <a:spcBef>
                <a:spcPts val="360"/>
              </a:spcBef>
              <a:spcAft>
                <a:spcPts val="0"/>
              </a:spcAft>
              <a:buClr>
                <a:srgbClr val="485B71"/>
              </a:buClr>
              <a:buSzPts val="1800"/>
              <a:buChar char="»"/>
              <a:defRPr sz="1800">
                <a:solidFill>
                  <a:srgbClr val="485B7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5" name="Google Shape;35;p5"/>
          <p:cNvSpPr txBox="1">
            <a:spLocks noGrp="1"/>
          </p:cNvSpPr>
          <p:nvPr>
            <p:ph type="body" idx="2"/>
          </p:nvPr>
        </p:nvSpPr>
        <p:spPr>
          <a:xfrm>
            <a:off x="6197600" y="1600204"/>
            <a:ext cx="5384800" cy="426719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485B71"/>
              </a:buClr>
              <a:buSzPts val="2800"/>
              <a:buChar char="•"/>
              <a:defRPr sz="2800">
                <a:solidFill>
                  <a:srgbClr val="485B71"/>
                </a:solidFill>
              </a:defRPr>
            </a:lvl1pPr>
            <a:lvl2pPr marL="914400" lvl="1" indent="-381000" algn="l">
              <a:spcBef>
                <a:spcPts val="480"/>
              </a:spcBef>
              <a:spcAft>
                <a:spcPts val="0"/>
              </a:spcAft>
              <a:buClr>
                <a:srgbClr val="485B71"/>
              </a:buClr>
              <a:buSzPts val="2400"/>
              <a:buChar char="–"/>
              <a:defRPr sz="2400">
                <a:solidFill>
                  <a:srgbClr val="485B71"/>
                </a:solidFill>
              </a:defRPr>
            </a:lvl2pPr>
            <a:lvl3pPr marL="1371600" lvl="2" indent="-355600" algn="l">
              <a:spcBef>
                <a:spcPts val="400"/>
              </a:spcBef>
              <a:spcAft>
                <a:spcPts val="0"/>
              </a:spcAft>
              <a:buClr>
                <a:srgbClr val="485B71"/>
              </a:buClr>
              <a:buSzPts val="2000"/>
              <a:buChar char="•"/>
              <a:defRPr sz="2000">
                <a:solidFill>
                  <a:srgbClr val="485B71"/>
                </a:solidFill>
              </a:defRPr>
            </a:lvl3pPr>
            <a:lvl4pPr marL="1828800" lvl="3" indent="-342900" algn="l">
              <a:spcBef>
                <a:spcPts val="360"/>
              </a:spcBef>
              <a:spcAft>
                <a:spcPts val="0"/>
              </a:spcAft>
              <a:buClr>
                <a:srgbClr val="485B71"/>
              </a:buClr>
              <a:buSzPts val="1800"/>
              <a:buChar char="–"/>
              <a:defRPr sz="1800">
                <a:solidFill>
                  <a:srgbClr val="485B71"/>
                </a:solidFill>
              </a:defRPr>
            </a:lvl4pPr>
            <a:lvl5pPr marL="2286000" lvl="4" indent="-342900" algn="l">
              <a:spcBef>
                <a:spcPts val="360"/>
              </a:spcBef>
              <a:spcAft>
                <a:spcPts val="0"/>
              </a:spcAft>
              <a:buClr>
                <a:srgbClr val="485B71"/>
              </a:buClr>
              <a:buSzPts val="1800"/>
              <a:buChar char="»"/>
              <a:defRPr sz="1800">
                <a:solidFill>
                  <a:srgbClr val="485B7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pic>
        <p:nvPicPr>
          <p:cNvPr id="36" name="Google Shape;36;p5"/>
          <p:cNvPicPr preferRelativeResize="0"/>
          <p:nvPr/>
        </p:nvPicPr>
        <p:blipFill rotWithShape="1">
          <a:blip r:embed="rId2">
            <a:alphaModFix/>
          </a:blip>
          <a:srcRect/>
          <a:stretch/>
        </p:blipFill>
        <p:spPr>
          <a:xfrm>
            <a:off x="10135651" y="6096001"/>
            <a:ext cx="1524397" cy="59496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609600" y="274638"/>
            <a:ext cx="10972801"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609600" y="1600204"/>
            <a:ext cx="10972801" cy="4267197"/>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485B71"/>
              </a:buClr>
              <a:buSzPts val="3200"/>
              <a:buChar char="•"/>
              <a:defRPr>
                <a:solidFill>
                  <a:srgbClr val="485B71"/>
                </a:solidFill>
              </a:defRPr>
            </a:lvl1pPr>
            <a:lvl2pPr marL="914400" lvl="1" indent="-406400" algn="l">
              <a:spcBef>
                <a:spcPts val="560"/>
              </a:spcBef>
              <a:spcAft>
                <a:spcPts val="0"/>
              </a:spcAft>
              <a:buClr>
                <a:srgbClr val="485B71"/>
              </a:buClr>
              <a:buSzPts val="2800"/>
              <a:buChar char="–"/>
              <a:defRPr>
                <a:solidFill>
                  <a:srgbClr val="485B71"/>
                </a:solidFill>
              </a:defRPr>
            </a:lvl2pPr>
            <a:lvl3pPr marL="1371600" lvl="2" indent="-381000" algn="l">
              <a:spcBef>
                <a:spcPts val="480"/>
              </a:spcBef>
              <a:spcAft>
                <a:spcPts val="0"/>
              </a:spcAft>
              <a:buClr>
                <a:srgbClr val="485B71"/>
              </a:buClr>
              <a:buSzPts val="2400"/>
              <a:buChar char="•"/>
              <a:defRPr>
                <a:solidFill>
                  <a:srgbClr val="485B71"/>
                </a:solidFill>
              </a:defRPr>
            </a:lvl3pPr>
            <a:lvl4pPr marL="1828800" lvl="3" indent="-355600" algn="l">
              <a:spcBef>
                <a:spcPts val="400"/>
              </a:spcBef>
              <a:spcAft>
                <a:spcPts val="0"/>
              </a:spcAft>
              <a:buClr>
                <a:srgbClr val="485B71"/>
              </a:buClr>
              <a:buSzPts val="2000"/>
              <a:buChar char="–"/>
              <a:defRPr>
                <a:solidFill>
                  <a:srgbClr val="485B71"/>
                </a:solidFill>
              </a:defRPr>
            </a:lvl4pPr>
            <a:lvl5pPr marL="2286000" lvl="4" indent="-355600" algn="l">
              <a:spcBef>
                <a:spcPts val="400"/>
              </a:spcBef>
              <a:spcAft>
                <a:spcPts val="0"/>
              </a:spcAft>
              <a:buClr>
                <a:srgbClr val="485B71"/>
              </a:buClr>
              <a:buSzPts val="2000"/>
              <a:buChar char="»"/>
              <a:defRPr>
                <a:solidFill>
                  <a:srgbClr val="485B7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40" name="Google Shape;40;p6"/>
          <p:cNvPicPr preferRelativeResize="0"/>
          <p:nvPr/>
        </p:nvPicPr>
        <p:blipFill rotWithShape="1">
          <a:blip r:embed="rId2">
            <a:alphaModFix/>
          </a:blip>
          <a:srcRect/>
          <a:stretch/>
        </p:blipFill>
        <p:spPr>
          <a:xfrm>
            <a:off x="10135651" y="6096001"/>
            <a:ext cx="1524397" cy="59496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 Kairos Logo">
  <p:cSld name="Title and Content - Kairos Logo">
    <p:spTree>
      <p:nvGrpSpPr>
        <p:cNvPr id="1" name="Shape 41"/>
        <p:cNvGrpSpPr/>
        <p:nvPr/>
      </p:nvGrpSpPr>
      <p:grpSpPr>
        <a:xfrm>
          <a:off x="0" y="0"/>
          <a:ext cx="0" cy="0"/>
          <a:chOff x="0" y="0"/>
          <a:chExt cx="0" cy="0"/>
        </a:xfrm>
      </p:grpSpPr>
      <p:sp>
        <p:nvSpPr>
          <p:cNvPr id="42" name="Google Shape;42;p7"/>
          <p:cNvSpPr txBox="1">
            <a:spLocks noGrp="1"/>
          </p:cNvSpPr>
          <p:nvPr>
            <p:ph type="title"/>
          </p:nvPr>
        </p:nvSpPr>
        <p:spPr>
          <a:xfrm>
            <a:off x="609600" y="274638"/>
            <a:ext cx="10972801"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7"/>
          <p:cNvSpPr txBox="1">
            <a:spLocks noGrp="1"/>
          </p:cNvSpPr>
          <p:nvPr>
            <p:ph type="body" idx="1"/>
          </p:nvPr>
        </p:nvSpPr>
        <p:spPr>
          <a:xfrm>
            <a:off x="609600" y="1600204"/>
            <a:ext cx="10972801" cy="4267197"/>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485B71"/>
              </a:buClr>
              <a:buSzPts val="3200"/>
              <a:buChar char="•"/>
              <a:defRPr>
                <a:solidFill>
                  <a:srgbClr val="485B71"/>
                </a:solidFill>
              </a:defRPr>
            </a:lvl1pPr>
            <a:lvl2pPr marL="914400" lvl="1" indent="-406400" algn="l">
              <a:spcBef>
                <a:spcPts val="560"/>
              </a:spcBef>
              <a:spcAft>
                <a:spcPts val="0"/>
              </a:spcAft>
              <a:buClr>
                <a:srgbClr val="485B71"/>
              </a:buClr>
              <a:buSzPts val="2800"/>
              <a:buChar char="–"/>
              <a:defRPr>
                <a:solidFill>
                  <a:srgbClr val="485B71"/>
                </a:solidFill>
              </a:defRPr>
            </a:lvl2pPr>
            <a:lvl3pPr marL="1371600" lvl="2" indent="-381000" algn="l">
              <a:spcBef>
                <a:spcPts val="480"/>
              </a:spcBef>
              <a:spcAft>
                <a:spcPts val="0"/>
              </a:spcAft>
              <a:buClr>
                <a:srgbClr val="485B71"/>
              </a:buClr>
              <a:buSzPts val="2400"/>
              <a:buChar char="•"/>
              <a:defRPr>
                <a:solidFill>
                  <a:srgbClr val="485B71"/>
                </a:solidFill>
              </a:defRPr>
            </a:lvl3pPr>
            <a:lvl4pPr marL="1828800" lvl="3" indent="-355600" algn="l">
              <a:spcBef>
                <a:spcPts val="400"/>
              </a:spcBef>
              <a:spcAft>
                <a:spcPts val="0"/>
              </a:spcAft>
              <a:buClr>
                <a:srgbClr val="485B71"/>
              </a:buClr>
              <a:buSzPts val="2000"/>
              <a:buChar char="–"/>
              <a:defRPr>
                <a:solidFill>
                  <a:srgbClr val="485B71"/>
                </a:solidFill>
              </a:defRPr>
            </a:lvl4pPr>
            <a:lvl5pPr marL="2286000" lvl="4" indent="-355600" algn="l">
              <a:spcBef>
                <a:spcPts val="400"/>
              </a:spcBef>
              <a:spcAft>
                <a:spcPts val="0"/>
              </a:spcAft>
              <a:buClr>
                <a:srgbClr val="485B71"/>
              </a:buClr>
              <a:buSzPts val="2000"/>
              <a:buChar char="»"/>
              <a:defRPr>
                <a:solidFill>
                  <a:srgbClr val="485B7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pic>
        <p:nvPicPr>
          <p:cNvPr id="44" name="Google Shape;44;p7"/>
          <p:cNvPicPr preferRelativeResize="0"/>
          <p:nvPr/>
        </p:nvPicPr>
        <p:blipFill rotWithShape="1">
          <a:blip r:embed="rId2">
            <a:alphaModFix/>
          </a:blip>
          <a:srcRect/>
          <a:stretch/>
        </p:blipFill>
        <p:spPr>
          <a:xfrm>
            <a:off x="609600" y="6310936"/>
            <a:ext cx="838418" cy="362465"/>
          </a:xfrm>
          <a:prstGeom prst="rect">
            <a:avLst/>
          </a:prstGeom>
          <a:noFill/>
          <a:ln>
            <a:noFill/>
          </a:ln>
        </p:spPr>
      </p:pic>
      <p:pic>
        <p:nvPicPr>
          <p:cNvPr id="45" name="Google Shape;45;p7"/>
          <p:cNvPicPr preferRelativeResize="0"/>
          <p:nvPr/>
        </p:nvPicPr>
        <p:blipFill rotWithShape="1">
          <a:blip r:embed="rId3">
            <a:alphaModFix/>
          </a:blip>
          <a:srcRect/>
          <a:stretch/>
        </p:blipFill>
        <p:spPr>
          <a:xfrm>
            <a:off x="10135651" y="6096001"/>
            <a:ext cx="1524397" cy="59496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gs Header">
  <p:cSld name="Cogs Header">
    <p:spTree>
      <p:nvGrpSpPr>
        <p:cNvPr id="1" name="Shape 46"/>
        <p:cNvGrpSpPr/>
        <p:nvPr/>
      </p:nvGrpSpPr>
      <p:grpSpPr>
        <a:xfrm>
          <a:off x="0" y="0"/>
          <a:ext cx="0" cy="0"/>
          <a:chOff x="0" y="0"/>
          <a:chExt cx="0" cy="0"/>
        </a:xfrm>
      </p:grpSpPr>
      <p:sp>
        <p:nvSpPr>
          <p:cNvPr id="47" name="Google Shape;47;p8"/>
          <p:cNvSpPr txBox="1">
            <a:spLocks noGrp="1"/>
          </p:cNvSpPr>
          <p:nvPr>
            <p:ph type="body" idx="1"/>
          </p:nvPr>
        </p:nvSpPr>
        <p:spPr>
          <a:xfrm>
            <a:off x="609600" y="1600204"/>
            <a:ext cx="10972801" cy="4267197"/>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485B71"/>
              </a:buClr>
              <a:buSzPts val="3200"/>
              <a:buChar char="•"/>
              <a:defRPr>
                <a:solidFill>
                  <a:srgbClr val="485B71"/>
                </a:solidFill>
              </a:defRPr>
            </a:lvl1pPr>
            <a:lvl2pPr marL="914400" lvl="1" indent="-406400" algn="l">
              <a:spcBef>
                <a:spcPts val="560"/>
              </a:spcBef>
              <a:spcAft>
                <a:spcPts val="0"/>
              </a:spcAft>
              <a:buClr>
                <a:srgbClr val="485B71"/>
              </a:buClr>
              <a:buSzPts val="2800"/>
              <a:buChar char="–"/>
              <a:defRPr>
                <a:solidFill>
                  <a:srgbClr val="485B71"/>
                </a:solidFill>
              </a:defRPr>
            </a:lvl2pPr>
            <a:lvl3pPr marL="1371600" lvl="2" indent="-381000" algn="l">
              <a:spcBef>
                <a:spcPts val="480"/>
              </a:spcBef>
              <a:spcAft>
                <a:spcPts val="0"/>
              </a:spcAft>
              <a:buClr>
                <a:srgbClr val="485B71"/>
              </a:buClr>
              <a:buSzPts val="2400"/>
              <a:buChar char="•"/>
              <a:defRPr>
                <a:solidFill>
                  <a:srgbClr val="485B71"/>
                </a:solidFill>
              </a:defRPr>
            </a:lvl3pPr>
            <a:lvl4pPr marL="1828800" lvl="3" indent="-355600" algn="l">
              <a:spcBef>
                <a:spcPts val="400"/>
              </a:spcBef>
              <a:spcAft>
                <a:spcPts val="0"/>
              </a:spcAft>
              <a:buClr>
                <a:srgbClr val="485B71"/>
              </a:buClr>
              <a:buSzPts val="2000"/>
              <a:buChar char="–"/>
              <a:defRPr>
                <a:solidFill>
                  <a:srgbClr val="485B71"/>
                </a:solidFill>
              </a:defRPr>
            </a:lvl4pPr>
            <a:lvl5pPr marL="2286000" lvl="4" indent="-355600" algn="l">
              <a:spcBef>
                <a:spcPts val="400"/>
              </a:spcBef>
              <a:spcAft>
                <a:spcPts val="0"/>
              </a:spcAft>
              <a:buClr>
                <a:srgbClr val="485B71"/>
              </a:buClr>
              <a:buSzPts val="2000"/>
              <a:buChar char="»"/>
              <a:defRPr>
                <a:solidFill>
                  <a:srgbClr val="485B71"/>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8" name="Google Shape;48;p8"/>
          <p:cNvSpPr/>
          <p:nvPr/>
        </p:nvSpPr>
        <p:spPr>
          <a:xfrm>
            <a:off x="-1" y="0"/>
            <a:ext cx="12192000" cy="1409700"/>
          </a:xfrm>
          <a:prstGeom prst="rect">
            <a:avLst/>
          </a:prstGeom>
          <a:gradFill>
            <a:gsLst>
              <a:gs pos="0">
                <a:srgbClr val="FFFFFF"/>
              </a:gs>
              <a:gs pos="35000">
                <a:srgbClr val="EEC665"/>
              </a:gs>
              <a:gs pos="100000">
                <a:srgbClr val="EEC66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pic>
        <p:nvPicPr>
          <p:cNvPr id="49" name="Google Shape;49;p8"/>
          <p:cNvPicPr preferRelativeResize="0"/>
          <p:nvPr/>
        </p:nvPicPr>
        <p:blipFill rotWithShape="1">
          <a:blip r:embed="rId2">
            <a:alphaModFix/>
          </a:blip>
          <a:srcRect/>
          <a:stretch/>
        </p:blipFill>
        <p:spPr>
          <a:xfrm>
            <a:off x="4800259" y="-381000"/>
            <a:ext cx="2134159" cy="213360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s with Cogs">
  <p:cSld name="Two Contents with Cogs">
    <p:spTree>
      <p:nvGrpSpPr>
        <p:cNvPr id="1" name="Shape 50"/>
        <p:cNvGrpSpPr/>
        <p:nvPr/>
      </p:nvGrpSpPr>
      <p:grpSpPr>
        <a:xfrm>
          <a:off x="0" y="0"/>
          <a:ext cx="0" cy="0"/>
          <a:chOff x="0" y="0"/>
          <a:chExt cx="0" cy="0"/>
        </a:xfrm>
      </p:grpSpPr>
      <p:sp>
        <p:nvSpPr>
          <p:cNvPr id="51" name="Google Shape;51;p9"/>
          <p:cNvSpPr txBox="1">
            <a:spLocks noGrp="1"/>
          </p:cNvSpPr>
          <p:nvPr>
            <p:ph type="title"/>
          </p:nvPr>
        </p:nvSpPr>
        <p:spPr>
          <a:xfrm>
            <a:off x="643642" y="1378436"/>
            <a:ext cx="10972801" cy="102979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485B71"/>
              </a:buClr>
              <a:buSzPts val="4400"/>
              <a:buFont typeface="Calibri"/>
              <a:buNone/>
              <a:defRPr>
                <a:solidFill>
                  <a:srgbClr val="485B7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9"/>
          <p:cNvSpPr txBox="1">
            <a:spLocks noGrp="1"/>
          </p:cNvSpPr>
          <p:nvPr>
            <p:ph type="body" idx="1"/>
          </p:nvPr>
        </p:nvSpPr>
        <p:spPr>
          <a:xfrm>
            <a:off x="643642" y="2590801"/>
            <a:ext cx="5384800" cy="358139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485B71"/>
              </a:buClr>
              <a:buSzPts val="2800"/>
              <a:buChar char="•"/>
              <a:defRPr sz="2800">
                <a:solidFill>
                  <a:srgbClr val="485B71"/>
                </a:solidFill>
              </a:defRPr>
            </a:lvl1pPr>
            <a:lvl2pPr marL="914400" lvl="1" indent="-381000" algn="l">
              <a:spcBef>
                <a:spcPts val="480"/>
              </a:spcBef>
              <a:spcAft>
                <a:spcPts val="0"/>
              </a:spcAft>
              <a:buClr>
                <a:srgbClr val="485B71"/>
              </a:buClr>
              <a:buSzPts val="2400"/>
              <a:buChar char="–"/>
              <a:defRPr sz="2400">
                <a:solidFill>
                  <a:srgbClr val="485B71"/>
                </a:solidFill>
              </a:defRPr>
            </a:lvl2pPr>
            <a:lvl3pPr marL="1371600" lvl="2" indent="-355600" algn="l">
              <a:spcBef>
                <a:spcPts val="400"/>
              </a:spcBef>
              <a:spcAft>
                <a:spcPts val="0"/>
              </a:spcAft>
              <a:buClr>
                <a:srgbClr val="485B71"/>
              </a:buClr>
              <a:buSzPts val="2000"/>
              <a:buChar char="•"/>
              <a:defRPr sz="2000">
                <a:solidFill>
                  <a:srgbClr val="485B71"/>
                </a:solidFill>
              </a:defRPr>
            </a:lvl3pPr>
            <a:lvl4pPr marL="1828800" lvl="3" indent="-342900" algn="l">
              <a:spcBef>
                <a:spcPts val="360"/>
              </a:spcBef>
              <a:spcAft>
                <a:spcPts val="0"/>
              </a:spcAft>
              <a:buClr>
                <a:srgbClr val="485B71"/>
              </a:buClr>
              <a:buSzPts val="1800"/>
              <a:buChar char="–"/>
              <a:defRPr sz="1800">
                <a:solidFill>
                  <a:srgbClr val="485B71"/>
                </a:solidFill>
              </a:defRPr>
            </a:lvl4pPr>
            <a:lvl5pPr marL="2286000" lvl="4" indent="-342900" algn="l">
              <a:spcBef>
                <a:spcPts val="360"/>
              </a:spcBef>
              <a:spcAft>
                <a:spcPts val="0"/>
              </a:spcAft>
              <a:buClr>
                <a:srgbClr val="485B71"/>
              </a:buClr>
              <a:buSzPts val="1800"/>
              <a:buChar char="»"/>
              <a:defRPr sz="1800">
                <a:solidFill>
                  <a:srgbClr val="485B7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53" name="Google Shape;53;p9"/>
          <p:cNvSpPr txBox="1">
            <a:spLocks noGrp="1"/>
          </p:cNvSpPr>
          <p:nvPr>
            <p:ph type="body" idx="2"/>
          </p:nvPr>
        </p:nvSpPr>
        <p:spPr>
          <a:xfrm>
            <a:off x="6231642" y="2590801"/>
            <a:ext cx="5384800" cy="358139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rgbClr val="485B71"/>
              </a:buClr>
              <a:buSzPts val="2800"/>
              <a:buChar char="•"/>
              <a:defRPr sz="2800">
                <a:solidFill>
                  <a:srgbClr val="485B71"/>
                </a:solidFill>
              </a:defRPr>
            </a:lvl1pPr>
            <a:lvl2pPr marL="914400" lvl="1" indent="-381000" algn="l">
              <a:spcBef>
                <a:spcPts val="480"/>
              </a:spcBef>
              <a:spcAft>
                <a:spcPts val="0"/>
              </a:spcAft>
              <a:buClr>
                <a:srgbClr val="485B71"/>
              </a:buClr>
              <a:buSzPts val="2400"/>
              <a:buChar char="–"/>
              <a:defRPr sz="2400">
                <a:solidFill>
                  <a:srgbClr val="485B71"/>
                </a:solidFill>
              </a:defRPr>
            </a:lvl2pPr>
            <a:lvl3pPr marL="1371600" lvl="2" indent="-355600" algn="l">
              <a:spcBef>
                <a:spcPts val="400"/>
              </a:spcBef>
              <a:spcAft>
                <a:spcPts val="0"/>
              </a:spcAft>
              <a:buClr>
                <a:srgbClr val="485B71"/>
              </a:buClr>
              <a:buSzPts val="2000"/>
              <a:buChar char="•"/>
              <a:defRPr sz="2000">
                <a:solidFill>
                  <a:srgbClr val="485B71"/>
                </a:solidFill>
              </a:defRPr>
            </a:lvl3pPr>
            <a:lvl4pPr marL="1828800" lvl="3" indent="-342900" algn="l">
              <a:spcBef>
                <a:spcPts val="360"/>
              </a:spcBef>
              <a:spcAft>
                <a:spcPts val="0"/>
              </a:spcAft>
              <a:buClr>
                <a:srgbClr val="485B71"/>
              </a:buClr>
              <a:buSzPts val="1800"/>
              <a:buChar char="–"/>
              <a:defRPr sz="1800">
                <a:solidFill>
                  <a:srgbClr val="485B71"/>
                </a:solidFill>
              </a:defRPr>
            </a:lvl4pPr>
            <a:lvl5pPr marL="2286000" lvl="4" indent="-342900" algn="l">
              <a:spcBef>
                <a:spcPts val="360"/>
              </a:spcBef>
              <a:spcAft>
                <a:spcPts val="0"/>
              </a:spcAft>
              <a:buClr>
                <a:srgbClr val="485B71"/>
              </a:buClr>
              <a:buSzPts val="1800"/>
              <a:buChar char="»"/>
              <a:defRPr sz="1800">
                <a:solidFill>
                  <a:srgbClr val="485B71"/>
                </a:solidFill>
              </a:defRPr>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54" name="Google Shape;54;p9"/>
          <p:cNvSpPr/>
          <p:nvPr/>
        </p:nvSpPr>
        <p:spPr>
          <a:xfrm>
            <a:off x="-1" y="0"/>
            <a:ext cx="12192000" cy="1409700"/>
          </a:xfrm>
          <a:prstGeom prst="rect">
            <a:avLst/>
          </a:prstGeom>
          <a:gradFill>
            <a:gsLst>
              <a:gs pos="0">
                <a:srgbClr val="FFFFFF"/>
              </a:gs>
              <a:gs pos="35000">
                <a:srgbClr val="EEC665"/>
              </a:gs>
              <a:gs pos="100000">
                <a:srgbClr val="EEC66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pic>
        <p:nvPicPr>
          <p:cNvPr id="55" name="Google Shape;55;p9"/>
          <p:cNvPicPr preferRelativeResize="0"/>
          <p:nvPr/>
        </p:nvPicPr>
        <p:blipFill rotWithShape="1">
          <a:blip r:embed="rId2">
            <a:alphaModFix/>
          </a:blip>
          <a:srcRect/>
          <a:stretch/>
        </p:blipFill>
        <p:spPr>
          <a:xfrm>
            <a:off x="4800259" y="-381000"/>
            <a:ext cx="2134159" cy="2133603"/>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Slide with Cogs" type="blank">
  <p:cSld name="BLANK">
    <p:spTree>
      <p:nvGrpSpPr>
        <p:cNvPr id="1" name="Shape 56"/>
        <p:cNvGrpSpPr/>
        <p:nvPr/>
      </p:nvGrpSpPr>
      <p:grpSpPr>
        <a:xfrm>
          <a:off x="0" y="0"/>
          <a:ext cx="0" cy="0"/>
          <a:chOff x="0" y="0"/>
          <a:chExt cx="0" cy="0"/>
        </a:xfrm>
      </p:grpSpPr>
      <p:sp>
        <p:nvSpPr>
          <p:cNvPr id="57" name="Google Shape;57;p10"/>
          <p:cNvSpPr/>
          <p:nvPr/>
        </p:nvSpPr>
        <p:spPr>
          <a:xfrm>
            <a:off x="-1" y="0"/>
            <a:ext cx="12192000" cy="1409700"/>
          </a:xfrm>
          <a:prstGeom prst="rect">
            <a:avLst/>
          </a:prstGeom>
          <a:gradFill>
            <a:gsLst>
              <a:gs pos="0">
                <a:srgbClr val="FFFFFF"/>
              </a:gs>
              <a:gs pos="35000">
                <a:srgbClr val="EEC665"/>
              </a:gs>
              <a:gs pos="100000">
                <a:srgbClr val="EEC66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pic>
        <p:nvPicPr>
          <p:cNvPr id="58" name="Google Shape;58;p10"/>
          <p:cNvPicPr preferRelativeResize="0"/>
          <p:nvPr/>
        </p:nvPicPr>
        <p:blipFill rotWithShape="1">
          <a:blip r:embed="rId2">
            <a:alphaModFix/>
          </a:blip>
          <a:srcRect/>
          <a:stretch/>
        </p:blipFill>
        <p:spPr>
          <a:xfrm>
            <a:off x="4800259" y="-381000"/>
            <a:ext cx="2134159" cy="213360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09600" y="274638"/>
            <a:ext cx="10972801"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485B71"/>
              </a:buClr>
              <a:buSzPts val="4400"/>
              <a:buFont typeface="Calibri"/>
              <a:buNone/>
              <a:defRPr sz="4400" b="0" i="0" u="none" strike="noStrike" cap="none">
                <a:solidFill>
                  <a:srgbClr val="485B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09600" y="1600204"/>
            <a:ext cx="10972801" cy="4343397"/>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rgbClr val="485B71"/>
              </a:buClr>
              <a:buSzPts val="3200"/>
              <a:buFont typeface="Arial"/>
              <a:buChar char="•"/>
              <a:defRPr sz="3200" b="0" i="0" u="none" strike="noStrike" cap="none">
                <a:solidFill>
                  <a:srgbClr val="485B71"/>
                </a:solidFill>
                <a:latin typeface="Calibri"/>
                <a:ea typeface="Calibri"/>
                <a:cs typeface="Calibri"/>
                <a:sym typeface="Calibri"/>
              </a:defRPr>
            </a:lvl1pPr>
            <a:lvl2pPr marL="914400" marR="0" lvl="1" indent="-406400" algn="l" rtl="0">
              <a:spcBef>
                <a:spcPts val="560"/>
              </a:spcBef>
              <a:spcAft>
                <a:spcPts val="0"/>
              </a:spcAft>
              <a:buClr>
                <a:srgbClr val="485B71"/>
              </a:buClr>
              <a:buSzPts val="2800"/>
              <a:buFont typeface="Arial"/>
              <a:buChar char="–"/>
              <a:defRPr sz="2800" b="0" i="0" u="none" strike="noStrike" cap="none">
                <a:solidFill>
                  <a:srgbClr val="485B71"/>
                </a:solidFill>
                <a:latin typeface="Calibri"/>
                <a:ea typeface="Calibri"/>
                <a:cs typeface="Calibri"/>
                <a:sym typeface="Calibri"/>
              </a:defRPr>
            </a:lvl2pPr>
            <a:lvl3pPr marL="1371600" marR="0" lvl="2" indent="-381000" algn="l" rtl="0">
              <a:spcBef>
                <a:spcPts val="480"/>
              </a:spcBef>
              <a:spcAft>
                <a:spcPts val="0"/>
              </a:spcAft>
              <a:buClr>
                <a:srgbClr val="485B71"/>
              </a:buClr>
              <a:buSzPts val="2400"/>
              <a:buFont typeface="Arial"/>
              <a:buChar char="•"/>
              <a:defRPr sz="2400" b="0" i="0" u="none" strike="noStrike" cap="none">
                <a:solidFill>
                  <a:srgbClr val="485B71"/>
                </a:solidFill>
                <a:latin typeface="Calibri"/>
                <a:ea typeface="Calibri"/>
                <a:cs typeface="Calibri"/>
                <a:sym typeface="Calibri"/>
              </a:defRPr>
            </a:lvl3pPr>
            <a:lvl4pPr marL="1828800" marR="0" lvl="3" indent="-355600" algn="l" rtl="0">
              <a:spcBef>
                <a:spcPts val="400"/>
              </a:spcBef>
              <a:spcAft>
                <a:spcPts val="0"/>
              </a:spcAft>
              <a:buClr>
                <a:srgbClr val="485B71"/>
              </a:buClr>
              <a:buSzPts val="2000"/>
              <a:buFont typeface="Arial"/>
              <a:buChar char="–"/>
              <a:defRPr sz="2000" b="0" i="0" u="none" strike="noStrike" cap="none">
                <a:solidFill>
                  <a:srgbClr val="485B71"/>
                </a:solidFill>
                <a:latin typeface="Calibri"/>
                <a:ea typeface="Calibri"/>
                <a:cs typeface="Calibri"/>
                <a:sym typeface="Calibri"/>
              </a:defRPr>
            </a:lvl4pPr>
            <a:lvl5pPr marL="2286000" marR="0" lvl="4" indent="-355600" algn="l" rtl="0">
              <a:spcBef>
                <a:spcPts val="400"/>
              </a:spcBef>
              <a:spcAft>
                <a:spcPts val="0"/>
              </a:spcAft>
              <a:buClr>
                <a:srgbClr val="485B71"/>
              </a:buClr>
              <a:buSzPts val="2000"/>
              <a:buFont typeface="Arial"/>
              <a:buChar char="»"/>
              <a:defRPr sz="2000" b="0" i="0" u="none" strike="noStrike" cap="none">
                <a:solidFill>
                  <a:srgbClr val="485B7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15.JP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hyperlink" Target="https://pixnio.com/objects/calculator-pencil-paper-finance-note-busines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8.fnEbGbM4zK4p"/><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s://mumble.nationalgeographic.com/quotes-on-integrity/integrity-success-quote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9.1"/><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hyperlink" Target="https://www.rawpixel.com/image/414242/free-photo-image-african-african-american-african-descent"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hyperlink" Target="https://www.startupgeeks.it/fundraisin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hyperlink" Target="https://opendatabot.ua/trademarks/journey-forward-journey-forward-m201904773"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s://thebluediamondgallery.com/tablet-dictionary/e/excellence.htm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s://www.globalawareness101.org/2017/06/the-root-cause-of-your-problem-is.htm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5"/>
          <p:cNvSpPr txBox="1">
            <a:spLocks noGrp="1"/>
          </p:cNvSpPr>
          <p:nvPr>
            <p:ph type="subTitle" idx="1"/>
          </p:nvPr>
        </p:nvSpPr>
        <p:spPr>
          <a:xfrm>
            <a:off x="5715000" y="3841605"/>
            <a:ext cx="5182950" cy="17526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888888"/>
              </a:buClr>
              <a:buSzPts val="4000"/>
              <a:buNone/>
            </a:pPr>
            <a:r>
              <a:rPr lang="en-US" sz="4000" dirty="0"/>
              <a:t>The Journey to </a:t>
            </a:r>
            <a:endParaRPr dirty="0"/>
          </a:p>
          <a:p>
            <a:pPr marL="0" lvl="0" indent="0" algn="ctr" rtl="0">
              <a:spcBef>
                <a:spcPts val="800"/>
              </a:spcBef>
              <a:spcAft>
                <a:spcPts val="0"/>
              </a:spcAft>
              <a:buClr>
                <a:srgbClr val="888888"/>
              </a:buClr>
              <a:buSzPts val="4000"/>
              <a:buNone/>
            </a:pPr>
            <a:r>
              <a:rPr lang="en-US" sz="4000" b="1" dirty="0"/>
              <a:t>Excelling in your Role</a:t>
            </a:r>
            <a:endParaRPr dirty="0"/>
          </a:p>
        </p:txBody>
      </p:sp>
      <p:sp>
        <p:nvSpPr>
          <p:cNvPr id="79" name="Google Shape;79;p15"/>
          <p:cNvSpPr txBox="1">
            <a:spLocks noGrp="1"/>
          </p:cNvSpPr>
          <p:nvPr>
            <p:ph type="ctrTitle"/>
          </p:nvPr>
        </p:nvSpPr>
        <p:spPr>
          <a:xfrm>
            <a:off x="5715000" y="1676400"/>
            <a:ext cx="5181600" cy="1470025"/>
          </a:xfrm>
          <a:prstGeom prst="rect">
            <a:avLst/>
          </a:prstGeom>
          <a:noFill/>
          <a:ln>
            <a:noFill/>
          </a:ln>
        </p:spPr>
        <p:txBody>
          <a:bodyPr spcFirstLastPara="1" wrap="square" lIns="91425" tIns="45700" rIns="91425" bIns="45700" anchor="t" anchorCtr="0">
            <a:normAutofit fontScale="90000"/>
          </a:bodyPr>
          <a:lstStyle/>
          <a:p>
            <a:pPr marL="0" lvl="0" indent="0" algn="ctr" rtl="0">
              <a:spcBef>
                <a:spcPts val="0"/>
              </a:spcBef>
              <a:spcAft>
                <a:spcPts val="0"/>
              </a:spcAft>
              <a:buClr>
                <a:srgbClr val="485B71"/>
              </a:buClr>
              <a:buSzPct val="100000"/>
              <a:buFont typeface="Calibri"/>
              <a:buNone/>
            </a:pPr>
            <a:r>
              <a:rPr lang="en-US" sz="6800" b="1" dirty="0"/>
              <a:t>Kairos Advisory Council</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0AD792F-2BD2-E483-1EF7-6461D82E709F}"/>
              </a:ext>
            </a:extLst>
          </p:cNvPr>
          <p:cNvPicPr>
            <a:picLocks noChangeAspect="1"/>
          </p:cNvPicPr>
          <p:nvPr/>
        </p:nvPicPr>
        <p:blipFill>
          <a:blip r:embed="rId3"/>
          <a:srcRect l="16693" b="25305"/>
          <a:stretch>
            <a:fillRect/>
          </a:stretch>
        </p:blipFill>
        <p:spPr>
          <a:xfrm>
            <a:off x="561699" y="1417638"/>
            <a:ext cx="10892639" cy="5493770"/>
          </a:xfrm>
          <a:prstGeom prst="rect">
            <a:avLst/>
          </a:prstGeom>
        </p:spPr>
      </p:pic>
      <p:pic>
        <p:nvPicPr>
          <p:cNvPr id="8" name="Picture 7">
            <a:extLst>
              <a:ext uri="{FF2B5EF4-FFF2-40B4-BE49-F238E27FC236}">
                <a16:creationId xmlns:a16="http://schemas.microsoft.com/office/drawing/2014/main" id="{838D213B-D9A1-E8CE-3100-98ABB2571D1C}"/>
              </a:ext>
            </a:extLst>
          </p:cNvPr>
          <p:cNvPicPr>
            <a:picLocks noChangeAspect="1"/>
          </p:cNvPicPr>
          <p:nvPr/>
        </p:nvPicPr>
        <p:blipFill>
          <a:blip r:embed="rId4"/>
          <a:srcRect l="8963" t="2008" r="518" b="18961"/>
          <a:stretch>
            <a:fillRect/>
          </a:stretch>
        </p:blipFill>
        <p:spPr>
          <a:xfrm>
            <a:off x="594341" y="1417638"/>
            <a:ext cx="11035960" cy="5420028"/>
          </a:xfrm>
          <a:prstGeom prst="rect">
            <a:avLst/>
          </a:prstGeom>
        </p:spPr>
      </p:pic>
      <p:pic>
        <p:nvPicPr>
          <p:cNvPr id="10" name="Picture 9">
            <a:extLst>
              <a:ext uri="{FF2B5EF4-FFF2-40B4-BE49-F238E27FC236}">
                <a16:creationId xmlns:a16="http://schemas.microsoft.com/office/drawing/2014/main" id="{C8C4FEB7-CA24-505D-5C40-972E9F04C019}"/>
              </a:ext>
            </a:extLst>
          </p:cNvPr>
          <p:cNvPicPr>
            <a:picLocks noChangeAspect="1"/>
          </p:cNvPicPr>
          <p:nvPr/>
        </p:nvPicPr>
        <p:blipFill>
          <a:blip r:embed="rId5"/>
          <a:srcRect l="5001" t="19892" r="4481"/>
          <a:stretch>
            <a:fillRect/>
          </a:stretch>
        </p:blipFill>
        <p:spPr>
          <a:xfrm>
            <a:off x="546440" y="1417638"/>
            <a:ext cx="11035960" cy="5493770"/>
          </a:xfrm>
          <a:prstGeom prst="rect">
            <a:avLst/>
          </a:prstGeom>
        </p:spPr>
      </p:pic>
      <p:sp>
        <p:nvSpPr>
          <p:cNvPr id="11" name="Title 10">
            <a:extLst>
              <a:ext uri="{FF2B5EF4-FFF2-40B4-BE49-F238E27FC236}">
                <a16:creationId xmlns:a16="http://schemas.microsoft.com/office/drawing/2014/main" id="{7AF7A3BC-51F9-75A1-6AB9-2400AA0CC2A3}"/>
              </a:ext>
            </a:extLst>
          </p:cNvPr>
          <p:cNvSpPr>
            <a:spLocks noGrp="1"/>
          </p:cNvSpPr>
          <p:nvPr>
            <p:ph type="title"/>
          </p:nvPr>
        </p:nvSpPr>
        <p:spPr/>
        <p:txBody>
          <a:bodyPr>
            <a:normAutofit fontScale="90000"/>
          </a:bodyPr>
          <a:lstStyle/>
          <a:p>
            <a:r>
              <a:rPr lang="en-US" dirty="0"/>
              <a:t>Observing a Team During My Journey </a:t>
            </a:r>
            <a:br>
              <a:rPr lang="en-US" dirty="0"/>
            </a:br>
            <a:r>
              <a:rPr lang="en-US" dirty="0"/>
              <a:t>in Yellowstone</a:t>
            </a:r>
          </a:p>
        </p:txBody>
      </p:sp>
    </p:spTree>
    <p:extLst>
      <p:ext uri="{BB962C8B-B14F-4D97-AF65-F5344CB8AC3E}">
        <p14:creationId xmlns:p14="http://schemas.microsoft.com/office/powerpoint/2010/main" val="997925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0"/>
          <p:cNvSpPr txBox="1">
            <a:spLocks noGrp="1"/>
          </p:cNvSpPr>
          <p:nvPr>
            <p:ph type="title"/>
          </p:nvPr>
        </p:nvSpPr>
        <p:spPr>
          <a:xfrm>
            <a:off x="609600" y="274638"/>
            <a:ext cx="10972801" cy="1149716"/>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000"/>
              <a:buFont typeface="Calibri"/>
              <a:buNone/>
            </a:pPr>
            <a:r>
              <a:rPr lang="en-US" sz="4000" dirty="0"/>
              <a:t>Program Compliance Tools</a:t>
            </a:r>
            <a:endParaRPr dirty="0"/>
          </a:p>
        </p:txBody>
      </p:sp>
      <p:sp>
        <p:nvSpPr>
          <p:cNvPr id="122" name="Google Shape;122;p20"/>
          <p:cNvSpPr txBox="1">
            <a:spLocks noGrp="1"/>
          </p:cNvSpPr>
          <p:nvPr>
            <p:ph type="body" idx="1"/>
          </p:nvPr>
        </p:nvSpPr>
        <p:spPr>
          <a:xfrm>
            <a:off x="609600" y="1600204"/>
            <a:ext cx="5384800" cy="4267197"/>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485B71"/>
              </a:buClr>
              <a:buSzPts val="2400"/>
              <a:buChar char="•"/>
            </a:pPr>
            <a:r>
              <a:rPr lang="en-US" sz="2400" dirty="0"/>
              <a:t>Advisory Council Operating Procedures</a:t>
            </a:r>
            <a:endParaRPr dirty="0"/>
          </a:p>
          <a:p>
            <a:pPr marL="342900" lvl="0" indent="-342900" algn="l" rtl="0">
              <a:spcBef>
                <a:spcPts val="480"/>
              </a:spcBef>
              <a:spcAft>
                <a:spcPts val="0"/>
              </a:spcAft>
              <a:buClr>
                <a:srgbClr val="485B71"/>
              </a:buClr>
              <a:buSzPts val="2400"/>
              <a:buChar char="•"/>
            </a:pPr>
            <a:r>
              <a:rPr lang="en-US" sz="2400" dirty="0"/>
              <a:t>State Chapter Committee Operating Procedures</a:t>
            </a:r>
          </a:p>
          <a:p>
            <a:pPr marL="342900" lvl="0" indent="-342900">
              <a:spcBef>
                <a:spcPts val="480"/>
              </a:spcBef>
              <a:buSzPts val="2400"/>
            </a:pPr>
            <a:r>
              <a:rPr lang="en-US" sz="2400" dirty="0"/>
              <a:t>Code of Conduct</a:t>
            </a:r>
            <a:endParaRPr sz="2400" dirty="0"/>
          </a:p>
          <a:p>
            <a:pPr marL="342900" lvl="0" indent="-342900" algn="l" rtl="0">
              <a:spcBef>
                <a:spcPts val="480"/>
              </a:spcBef>
              <a:spcAft>
                <a:spcPts val="0"/>
              </a:spcAft>
              <a:buClr>
                <a:srgbClr val="485B71"/>
              </a:buClr>
              <a:buSzPts val="2400"/>
              <a:buChar char="•"/>
            </a:pPr>
            <a:r>
              <a:rPr lang="en-US" sz="2400" dirty="0"/>
              <a:t>Kairos Policies and Procedures</a:t>
            </a:r>
          </a:p>
          <a:p>
            <a:pPr marL="342900" lvl="0" indent="-165100" algn="l" rtl="0">
              <a:spcBef>
                <a:spcPts val="560"/>
              </a:spcBef>
              <a:spcAft>
                <a:spcPts val="0"/>
              </a:spcAft>
              <a:buClr>
                <a:srgbClr val="485B71"/>
              </a:buClr>
              <a:buSzPts val="2800"/>
              <a:buNone/>
            </a:pPr>
            <a:endParaRPr dirty="0"/>
          </a:p>
        </p:txBody>
      </p:sp>
      <p:sp>
        <p:nvSpPr>
          <p:cNvPr id="123" name="Google Shape;123;p20"/>
          <p:cNvSpPr txBox="1">
            <a:spLocks noGrp="1"/>
          </p:cNvSpPr>
          <p:nvPr>
            <p:ph type="body" idx="2"/>
          </p:nvPr>
        </p:nvSpPr>
        <p:spPr>
          <a:xfrm>
            <a:off x="6197600" y="1600204"/>
            <a:ext cx="5384800" cy="4267197"/>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485B71"/>
              </a:buClr>
              <a:buSzPts val="2400"/>
              <a:buChar char="•"/>
            </a:pPr>
            <a:r>
              <a:rPr lang="en-US" sz="2400" dirty="0"/>
              <a:t>Program Manuals for the three programs</a:t>
            </a:r>
            <a:endParaRPr dirty="0"/>
          </a:p>
          <a:p>
            <a:pPr marL="342900" lvl="0" indent="-342900" algn="l" rtl="0">
              <a:spcBef>
                <a:spcPts val="480"/>
              </a:spcBef>
              <a:spcAft>
                <a:spcPts val="0"/>
              </a:spcAft>
              <a:buClr>
                <a:srgbClr val="485B71"/>
              </a:buClr>
              <a:buSzPts val="2400"/>
              <a:buChar char="•"/>
            </a:pPr>
            <a:r>
              <a:rPr lang="en-US" sz="2400" dirty="0"/>
              <a:t>Reporting and Evaluations</a:t>
            </a:r>
          </a:p>
          <a:p>
            <a:pPr marL="342900" lvl="0" indent="-342900" algn="l" rtl="0">
              <a:spcBef>
                <a:spcPts val="480"/>
              </a:spcBef>
              <a:spcAft>
                <a:spcPts val="0"/>
              </a:spcAft>
              <a:buClr>
                <a:srgbClr val="485B71"/>
              </a:buClr>
              <a:buSzPts val="2400"/>
              <a:buChar char="•"/>
            </a:pPr>
            <a:r>
              <a:rPr lang="en-US" sz="2400" dirty="0"/>
              <a:t>Training</a:t>
            </a:r>
          </a:p>
          <a:p>
            <a:pPr marL="342900" lvl="0" indent="-342900" algn="l" rtl="0">
              <a:spcBef>
                <a:spcPts val="480"/>
              </a:spcBef>
              <a:spcAft>
                <a:spcPts val="0"/>
              </a:spcAft>
              <a:buClr>
                <a:srgbClr val="485B71"/>
              </a:buClr>
              <a:buSzPts val="2400"/>
              <a:buChar char="•"/>
            </a:pPr>
            <a:r>
              <a:rPr lang="en-US" sz="2400" dirty="0"/>
              <a:t>Annual Affiliation Agreement</a:t>
            </a:r>
            <a:endParaRPr dirty="0"/>
          </a:p>
          <a:p>
            <a:pPr marL="342900" lvl="0" indent="-165100" algn="l" rtl="0">
              <a:spcBef>
                <a:spcPts val="560"/>
              </a:spcBef>
              <a:spcAft>
                <a:spcPts val="0"/>
              </a:spcAft>
              <a:buClr>
                <a:srgbClr val="485B71"/>
              </a:buClr>
              <a:buSzPts val="2800"/>
              <a:buNone/>
            </a:pPr>
            <a:endParaRPr dirty="0"/>
          </a:p>
        </p:txBody>
      </p:sp>
      <p:pic>
        <p:nvPicPr>
          <p:cNvPr id="2" name="Picture 1" descr="Walking In The Forest Images – Browse 2 ...">
            <a:extLst>
              <a:ext uri="{FF2B5EF4-FFF2-40B4-BE49-F238E27FC236}">
                <a16:creationId xmlns:a16="http://schemas.microsoft.com/office/drawing/2014/main" id="{302F6E6F-51F7-FB82-5BFA-990CA0AF3523}"/>
              </a:ext>
            </a:extLst>
          </p:cNvPr>
          <p:cNvPicPr>
            <a:picLocks noChangeAspect="1"/>
          </p:cNvPicPr>
          <p:nvPr/>
        </p:nvPicPr>
        <p:blipFill>
          <a:blip r:embed="rId3"/>
          <a:stretch>
            <a:fillRect/>
          </a:stretch>
        </p:blipFill>
        <p:spPr>
          <a:xfrm>
            <a:off x="3042138" y="3825947"/>
            <a:ext cx="5601119" cy="262616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6E501-9B78-881F-17F8-13656FFD1DC9}"/>
              </a:ext>
            </a:extLst>
          </p:cNvPr>
          <p:cNvSpPr>
            <a:spLocks noGrp="1"/>
          </p:cNvSpPr>
          <p:nvPr>
            <p:ph type="title"/>
          </p:nvPr>
        </p:nvSpPr>
        <p:spPr/>
        <p:txBody>
          <a:bodyPr/>
          <a:lstStyle/>
          <a:p>
            <a:r>
              <a:rPr lang="en-US" dirty="0"/>
              <a:t>Continuous Improvement</a:t>
            </a:r>
          </a:p>
        </p:txBody>
      </p:sp>
      <p:graphicFrame>
        <p:nvGraphicFramePr>
          <p:cNvPr id="7" name="Diagram 6">
            <a:extLst>
              <a:ext uri="{FF2B5EF4-FFF2-40B4-BE49-F238E27FC236}">
                <a16:creationId xmlns:a16="http://schemas.microsoft.com/office/drawing/2014/main" id="{BDF68653-A170-4364-747C-CC86C3BCCABC}"/>
              </a:ext>
            </a:extLst>
          </p:cNvPr>
          <p:cNvGraphicFramePr/>
          <p:nvPr>
            <p:extLst>
              <p:ext uri="{D42A27DB-BD31-4B8C-83A1-F6EECF244321}">
                <p14:modId xmlns:p14="http://schemas.microsoft.com/office/powerpoint/2010/main" val="116628185"/>
              </p:ext>
            </p:extLst>
          </p:nvPr>
        </p:nvGraphicFramePr>
        <p:xfrm>
          <a:off x="2755900" y="1793174"/>
          <a:ext cx="6680200" cy="47348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Freeform: Shape 13">
            <a:extLst>
              <a:ext uri="{FF2B5EF4-FFF2-40B4-BE49-F238E27FC236}">
                <a16:creationId xmlns:a16="http://schemas.microsoft.com/office/drawing/2014/main" id="{B1CD441F-A0B7-FBB5-3CB2-3A55953442A3}"/>
              </a:ext>
            </a:extLst>
          </p:cNvPr>
          <p:cNvSpPr/>
          <p:nvPr/>
        </p:nvSpPr>
        <p:spPr>
          <a:xfrm>
            <a:off x="5097463" y="3185992"/>
            <a:ext cx="2021416" cy="1947554"/>
          </a:xfrm>
          <a:custGeom>
            <a:avLst/>
            <a:gdLst>
              <a:gd name="csX0" fmla="*/ 2115406 w 2980266"/>
              <a:gd name="csY0" fmla="*/ 475169 h 2980266"/>
              <a:gd name="csX1" fmla="*/ 2347223 w 2980266"/>
              <a:gd name="csY1" fmla="*/ 280641 h 2980266"/>
              <a:gd name="csX2" fmla="*/ 2532418 w 2980266"/>
              <a:gd name="csY2" fmla="*/ 436038 h 2980266"/>
              <a:gd name="csX3" fmla="*/ 2381100 w 2980266"/>
              <a:gd name="csY3" fmla="*/ 698113 h 2980266"/>
              <a:gd name="csX4" fmla="*/ 2621526 w 2980266"/>
              <a:gd name="csY4" fmla="*/ 1114543 h 2980266"/>
              <a:gd name="csX5" fmla="*/ 2924149 w 2980266"/>
              <a:gd name="csY5" fmla="*/ 1114535 h 2980266"/>
              <a:gd name="csX6" fmla="*/ 2966129 w 2980266"/>
              <a:gd name="csY6" fmla="*/ 1352617 h 2980266"/>
              <a:gd name="csX7" fmla="*/ 2681754 w 2980266"/>
              <a:gd name="csY7" fmla="*/ 1456113 h 2980266"/>
              <a:gd name="csX8" fmla="*/ 2598255 w 2980266"/>
              <a:gd name="csY8" fmla="*/ 1929659 h 2980266"/>
              <a:gd name="csX9" fmla="*/ 2830082 w 2980266"/>
              <a:gd name="csY9" fmla="*/ 2124176 h 2980266"/>
              <a:gd name="csX10" fmla="*/ 2709205 w 2980266"/>
              <a:gd name="csY10" fmla="*/ 2333542 h 2980266"/>
              <a:gd name="csX11" fmla="*/ 2424835 w 2980266"/>
              <a:gd name="csY11" fmla="*/ 2230031 h 2980266"/>
              <a:gd name="csX12" fmla="*/ 2056481 w 2980266"/>
              <a:gd name="csY12" fmla="*/ 2539116 h 2980266"/>
              <a:gd name="csX13" fmla="*/ 2109039 w 2980266"/>
              <a:gd name="csY13" fmla="*/ 2837141 h 2980266"/>
              <a:gd name="csX14" fmla="*/ 1881863 w 2980266"/>
              <a:gd name="csY14" fmla="*/ 2919826 h 2980266"/>
              <a:gd name="csX15" fmla="*/ 1730559 w 2980266"/>
              <a:gd name="csY15" fmla="*/ 2657743 h 2980266"/>
              <a:gd name="csX16" fmla="*/ 1249707 w 2980266"/>
              <a:gd name="csY16" fmla="*/ 2657743 h 2980266"/>
              <a:gd name="csX17" fmla="*/ 1098403 w 2980266"/>
              <a:gd name="csY17" fmla="*/ 2919826 h 2980266"/>
              <a:gd name="csX18" fmla="*/ 871227 w 2980266"/>
              <a:gd name="csY18" fmla="*/ 2837141 h 2980266"/>
              <a:gd name="csX19" fmla="*/ 923785 w 2980266"/>
              <a:gd name="csY19" fmla="*/ 2539117 h 2980266"/>
              <a:gd name="csX20" fmla="*/ 555431 w 2980266"/>
              <a:gd name="csY20" fmla="*/ 2230032 h 2980266"/>
              <a:gd name="csX21" fmla="*/ 271061 w 2980266"/>
              <a:gd name="csY21" fmla="*/ 2333542 h 2980266"/>
              <a:gd name="csX22" fmla="*/ 150184 w 2980266"/>
              <a:gd name="csY22" fmla="*/ 2124176 h 2980266"/>
              <a:gd name="csX23" fmla="*/ 382011 w 2980266"/>
              <a:gd name="csY23" fmla="*/ 1929660 h 2980266"/>
              <a:gd name="csX24" fmla="*/ 298512 w 2980266"/>
              <a:gd name="csY24" fmla="*/ 1456114 h 2980266"/>
              <a:gd name="csX25" fmla="*/ 14137 w 2980266"/>
              <a:gd name="csY25" fmla="*/ 1352617 h 2980266"/>
              <a:gd name="csX26" fmla="*/ 56117 w 2980266"/>
              <a:gd name="csY26" fmla="*/ 1114535 h 2980266"/>
              <a:gd name="csX27" fmla="*/ 358740 w 2980266"/>
              <a:gd name="csY27" fmla="*/ 1114543 h 2980266"/>
              <a:gd name="csX28" fmla="*/ 599166 w 2980266"/>
              <a:gd name="csY28" fmla="*/ 698113 h 2980266"/>
              <a:gd name="csX29" fmla="*/ 447848 w 2980266"/>
              <a:gd name="csY29" fmla="*/ 436038 h 2980266"/>
              <a:gd name="csX30" fmla="*/ 633043 w 2980266"/>
              <a:gd name="csY30" fmla="*/ 280641 h 2980266"/>
              <a:gd name="csX31" fmla="*/ 864860 w 2980266"/>
              <a:gd name="csY31" fmla="*/ 475169 h 2980266"/>
              <a:gd name="csX32" fmla="*/ 1316713 w 2980266"/>
              <a:gd name="csY32" fmla="*/ 310708 h 2980266"/>
              <a:gd name="csX33" fmla="*/ 1369255 w 2980266"/>
              <a:gd name="csY33" fmla="*/ 12681 h 2980266"/>
              <a:gd name="csX34" fmla="*/ 1611011 w 2980266"/>
              <a:gd name="csY34" fmla="*/ 12681 h 2980266"/>
              <a:gd name="csX35" fmla="*/ 1663553 w 2980266"/>
              <a:gd name="csY35" fmla="*/ 310708 h 2980266"/>
              <a:gd name="csX36" fmla="*/ 2115406 w 2980266"/>
              <a:gd name="csY36" fmla="*/ 475169 h 29802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2980266" h="2980266">
                <a:moveTo>
                  <a:pt x="2115406" y="475169"/>
                </a:moveTo>
                <a:lnTo>
                  <a:pt x="2347223" y="280641"/>
                </a:lnTo>
                <a:lnTo>
                  <a:pt x="2532418" y="436038"/>
                </a:lnTo>
                <a:lnTo>
                  <a:pt x="2381100" y="698113"/>
                </a:lnTo>
                <a:cubicBezTo>
                  <a:pt x="2488696" y="819151"/>
                  <a:pt x="2570502" y="960843"/>
                  <a:pt x="2621526" y="1114543"/>
                </a:cubicBezTo>
                <a:lnTo>
                  <a:pt x="2924149" y="1114535"/>
                </a:lnTo>
                <a:lnTo>
                  <a:pt x="2966129" y="1352617"/>
                </a:lnTo>
                <a:lnTo>
                  <a:pt x="2681754" y="1456113"/>
                </a:lnTo>
                <a:cubicBezTo>
                  <a:pt x="2686376" y="1617995"/>
                  <a:pt x="2657965" y="1779121"/>
                  <a:pt x="2598255" y="1929659"/>
                </a:cubicBezTo>
                <a:lnTo>
                  <a:pt x="2830082" y="2124176"/>
                </a:lnTo>
                <a:lnTo>
                  <a:pt x="2709205" y="2333542"/>
                </a:lnTo>
                <a:lnTo>
                  <a:pt x="2424835" y="2230031"/>
                </a:lnTo>
                <a:cubicBezTo>
                  <a:pt x="2324320" y="2357010"/>
                  <a:pt x="2198986" y="2462178"/>
                  <a:pt x="2056481" y="2539116"/>
                </a:cubicBezTo>
                <a:lnTo>
                  <a:pt x="2109039" y="2837141"/>
                </a:lnTo>
                <a:lnTo>
                  <a:pt x="1881863" y="2919826"/>
                </a:lnTo>
                <a:lnTo>
                  <a:pt x="1730559" y="2657743"/>
                </a:lnTo>
                <a:cubicBezTo>
                  <a:pt x="1571939" y="2690405"/>
                  <a:pt x="1408327" y="2690405"/>
                  <a:pt x="1249707" y="2657743"/>
                </a:cubicBezTo>
                <a:lnTo>
                  <a:pt x="1098403" y="2919826"/>
                </a:lnTo>
                <a:lnTo>
                  <a:pt x="871227" y="2837141"/>
                </a:lnTo>
                <a:lnTo>
                  <a:pt x="923785" y="2539117"/>
                </a:lnTo>
                <a:cubicBezTo>
                  <a:pt x="781280" y="2462179"/>
                  <a:pt x="655947" y="2357011"/>
                  <a:pt x="555431" y="2230032"/>
                </a:cubicBezTo>
                <a:lnTo>
                  <a:pt x="271061" y="2333542"/>
                </a:lnTo>
                <a:lnTo>
                  <a:pt x="150184" y="2124176"/>
                </a:lnTo>
                <a:lnTo>
                  <a:pt x="382011" y="1929660"/>
                </a:lnTo>
                <a:cubicBezTo>
                  <a:pt x="322301" y="1779122"/>
                  <a:pt x="293890" y="1617995"/>
                  <a:pt x="298512" y="1456114"/>
                </a:cubicBezTo>
                <a:lnTo>
                  <a:pt x="14137" y="1352617"/>
                </a:lnTo>
                <a:lnTo>
                  <a:pt x="56117" y="1114535"/>
                </a:lnTo>
                <a:lnTo>
                  <a:pt x="358740" y="1114543"/>
                </a:lnTo>
                <a:cubicBezTo>
                  <a:pt x="409764" y="960843"/>
                  <a:pt x="491570" y="819151"/>
                  <a:pt x="599166" y="698113"/>
                </a:cubicBezTo>
                <a:lnTo>
                  <a:pt x="447848" y="436038"/>
                </a:lnTo>
                <a:lnTo>
                  <a:pt x="633043" y="280641"/>
                </a:lnTo>
                <a:lnTo>
                  <a:pt x="864860" y="475169"/>
                </a:lnTo>
                <a:cubicBezTo>
                  <a:pt x="1002743" y="390226"/>
                  <a:pt x="1156488" y="334267"/>
                  <a:pt x="1316713" y="310708"/>
                </a:cubicBezTo>
                <a:lnTo>
                  <a:pt x="1369255" y="12681"/>
                </a:lnTo>
                <a:lnTo>
                  <a:pt x="1611011" y="12681"/>
                </a:lnTo>
                <a:lnTo>
                  <a:pt x="1663553" y="310708"/>
                </a:lnTo>
                <a:cubicBezTo>
                  <a:pt x="1823778" y="334267"/>
                  <a:pt x="1977523" y="390226"/>
                  <a:pt x="2115406" y="47516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667746" tIns="766693" rIns="667746" bIns="818815" numCol="1" spcCol="1270" anchor="ctr" anchorCtr="0">
            <a:noAutofit/>
          </a:bodyPr>
          <a:lstStyle/>
          <a:p>
            <a:pPr marL="0" lvl="0" indent="0" algn="ctr" defTabSz="2400300">
              <a:lnSpc>
                <a:spcPct val="90000"/>
              </a:lnSpc>
              <a:spcBef>
                <a:spcPct val="0"/>
              </a:spcBef>
              <a:spcAft>
                <a:spcPct val="35000"/>
              </a:spcAft>
              <a:buNone/>
            </a:pPr>
            <a:endParaRPr lang="en-US" sz="5400" kern="1200" dirty="0"/>
          </a:p>
        </p:txBody>
      </p:sp>
      <p:sp>
        <p:nvSpPr>
          <p:cNvPr id="9" name="TextBox 8">
            <a:extLst>
              <a:ext uri="{FF2B5EF4-FFF2-40B4-BE49-F238E27FC236}">
                <a16:creationId xmlns:a16="http://schemas.microsoft.com/office/drawing/2014/main" id="{260AEBAE-8244-7263-66B1-A8A2FBD98601}"/>
              </a:ext>
            </a:extLst>
          </p:cNvPr>
          <p:cNvSpPr txBox="1"/>
          <p:nvPr/>
        </p:nvSpPr>
        <p:spPr>
          <a:xfrm>
            <a:off x="5264150" y="3648532"/>
            <a:ext cx="1663700" cy="1015663"/>
          </a:xfrm>
          <a:prstGeom prst="rect">
            <a:avLst/>
          </a:prstGeom>
          <a:noFill/>
        </p:spPr>
        <p:txBody>
          <a:bodyPr wrap="square" rtlCol="0">
            <a:spAutoFit/>
          </a:bodyPr>
          <a:lstStyle/>
          <a:p>
            <a:pPr algn="ctr"/>
            <a:r>
              <a:rPr lang="en-US" sz="6000" b="1" cap="small" dirty="0"/>
              <a:t>?</a:t>
            </a:r>
          </a:p>
        </p:txBody>
      </p:sp>
      <p:sp>
        <p:nvSpPr>
          <p:cNvPr id="10" name="Speech Bubble: Rectangle 9">
            <a:extLst>
              <a:ext uri="{FF2B5EF4-FFF2-40B4-BE49-F238E27FC236}">
                <a16:creationId xmlns:a16="http://schemas.microsoft.com/office/drawing/2014/main" id="{9EC092C5-099A-BC09-138E-50F79C19102D}"/>
              </a:ext>
            </a:extLst>
          </p:cNvPr>
          <p:cNvSpPr/>
          <p:nvPr/>
        </p:nvSpPr>
        <p:spPr>
          <a:xfrm>
            <a:off x="7358169" y="1119520"/>
            <a:ext cx="3088640" cy="1592580"/>
          </a:xfrm>
          <a:prstGeom prst="wedgeRectCallout">
            <a:avLst>
              <a:gd name="adj1" fmla="val -65852"/>
              <a:gd name="adj2" fmla="val 16782"/>
            </a:avLst>
          </a:prstGeom>
        </p:spPr>
        <p:style>
          <a:lnRef idx="0">
            <a:schemeClr val="accent6"/>
          </a:lnRef>
          <a:fillRef idx="3">
            <a:schemeClr val="accent6"/>
          </a:fillRef>
          <a:effectRef idx="3">
            <a:schemeClr val="accent6"/>
          </a:effectRef>
          <a:fontRef idx="minor">
            <a:schemeClr val="lt1"/>
          </a:fontRef>
        </p:style>
        <p:txBody>
          <a:bodyPr rtlCol="0" anchor="t"/>
          <a:lstStyle/>
          <a:p>
            <a:pPr marL="285750" indent="-285750">
              <a:buFont typeface="Arial" panose="020B0604020202020204" pitchFamily="34" charset="0"/>
              <a:buChar char="•"/>
            </a:pPr>
            <a:r>
              <a:rPr lang="en-US" dirty="0">
                <a:solidFill>
                  <a:schemeClr val="tx1"/>
                </a:solidFill>
              </a:rPr>
              <a:t>Advisory Council Training</a:t>
            </a:r>
          </a:p>
          <a:p>
            <a:pPr marL="285750" indent="-285750">
              <a:buFont typeface="Arial" panose="020B0604020202020204" pitchFamily="34" charset="0"/>
              <a:buChar char="•"/>
            </a:pPr>
            <a:r>
              <a:rPr lang="en-US" dirty="0">
                <a:solidFill>
                  <a:schemeClr val="tx1"/>
                </a:solidFill>
              </a:rPr>
              <a:t>Advanced Kairos Training</a:t>
            </a:r>
          </a:p>
          <a:p>
            <a:pPr marL="285750" indent="-285750">
              <a:buFont typeface="Arial" panose="020B0604020202020204" pitchFamily="34" charset="0"/>
              <a:buChar char="•"/>
            </a:pPr>
            <a:r>
              <a:rPr lang="en-US" dirty="0">
                <a:solidFill>
                  <a:schemeClr val="tx1"/>
                </a:solidFill>
              </a:rPr>
              <a:t>KairosMessenger Training</a:t>
            </a:r>
          </a:p>
          <a:p>
            <a:pPr marL="285750" indent="-285750">
              <a:buFont typeface="Arial" panose="020B0604020202020204" pitchFamily="34" charset="0"/>
              <a:buChar char="•"/>
            </a:pPr>
            <a:r>
              <a:rPr lang="en-US" dirty="0">
                <a:solidFill>
                  <a:schemeClr val="tx1"/>
                </a:solidFill>
              </a:rPr>
              <a:t>Continuing Ministry Training</a:t>
            </a:r>
          </a:p>
          <a:p>
            <a:pPr marL="285750" indent="-285750">
              <a:buFont typeface="Arial" panose="020B0604020202020204" pitchFamily="34" charset="0"/>
              <a:buChar char="•"/>
            </a:pPr>
            <a:r>
              <a:rPr lang="en-US" dirty="0">
                <a:solidFill>
                  <a:schemeClr val="tx1"/>
                </a:solidFill>
              </a:rPr>
              <a:t>KairosDonor Training</a:t>
            </a:r>
          </a:p>
          <a:p>
            <a:pPr marL="285750" indent="-285750">
              <a:buFont typeface="Arial" panose="020B0604020202020204" pitchFamily="34" charset="0"/>
              <a:buChar char="•"/>
            </a:pPr>
            <a:r>
              <a:rPr lang="en-US" dirty="0">
                <a:solidFill>
                  <a:schemeClr val="tx1"/>
                </a:solidFill>
              </a:rPr>
              <a:t>Institution Liaison Training</a:t>
            </a:r>
          </a:p>
          <a:p>
            <a:pPr marL="285750" indent="-285750">
              <a:buFont typeface="Arial" panose="020B0604020202020204" pitchFamily="34" charset="0"/>
              <a:buChar char="•"/>
            </a:pPr>
            <a:r>
              <a:rPr lang="en-US" dirty="0">
                <a:solidFill>
                  <a:schemeClr val="tx1"/>
                </a:solidFill>
              </a:rPr>
              <a:t>MyKairos.org</a:t>
            </a:r>
          </a:p>
          <a:p>
            <a:pPr marL="285750" indent="-285750">
              <a:buFont typeface="Arial" panose="020B0604020202020204" pitchFamily="34" charset="0"/>
              <a:buChar char="•"/>
            </a:pPr>
            <a:endParaRPr lang="en-US" dirty="0"/>
          </a:p>
        </p:txBody>
      </p:sp>
      <p:sp>
        <p:nvSpPr>
          <p:cNvPr id="11" name="Speech Bubble: Rectangle 10">
            <a:extLst>
              <a:ext uri="{FF2B5EF4-FFF2-40B4-BE49-F238E27FC236}">
                <a16:creationId xmlns:a16="http://schemas.microsoft.com/office/drawing/2014/main" id="{A1313F94-B64F-E9DB-854D-10F1ACB2CEB0}"/>
              </a:ext>
            </a:extLst>
          </p:cNvPr>
          <p:cNvSpPr/>
          <p:nvPr/>
        </p:nvSpPr>
        <p:spPr>
          <a:xfrm>
            <a:off x="9436100" y="3348831"/>
            <a:ext cx="2021417" cy="1143000"/>
          </a:xfrm>
          <a:prstGeom prst="wedgeRectCallout">
            <a:avLst>
              <a:gd name="adj1" fmla="val -81329"/>
              <a:gd name="adj2" fmla="val -19378"/>
            </a:avLst>
          </a:prstGeom>
        </p:spPr>
        <p:style>
          <a:lnRef idx="0">
            <a:schemeClr val="accent6"/>
          </a:lnRef>
          <a:fillRef idx="3">
            <a:schemeClr val="accent6"/>
          </a:fillRef>
          <a:effectRef idx="3">
            <a:schemeClr val="accent6"/>
          </a:effectRef>
          <a:fontRef idx="minor">
            <a:schemeClr val="lt1"/>
          </a:fontRef>
        </p:style>
        <p:txBody>
          <a:bodyPr rtlCol="0" anchor="t"/>
          <a:lstStyle/>
          <a:p>
            <a:pPr marL="285750" indent="-285750">
              <a:buFont typeface="Arial" panose="020B0604020202020204" pitchFamily="34" charset="0"/>
              <a:buChar char="•"/>
            </a:pPr>
            <a:r>
              <a:rPr lang="en-US" dirty="0">
                <a:solidFill>
                  <a:schemeClr val="tx1"/>
                </a:solidFill>
              </a:rPr>
              <a:t>Meetings</a:t>
            </a:r>
          </a:p>
          <a:p>
            <a:pPr marL="285750" indent="-285750">
              <a:buFont typeface="Arial" panose="020B0604020202020204" pitchFamily="34" charset="0"/>
              <a:buChar char="•"/>
            </a:pPr>
            <a:r>
              <a:rPr lang="en-US" dirty="0">
                <a:solidFill>
                  <a:schemeClr val="tx1"/>
                </a:solidFill>
              </a:rPr>
              <a:t>Weekends</a:t>
            </a:r>
          </a:p>
          <a:p>
            <a:pPr marL="285750" indent="-285750">
              <a:buFont typeface="Arial" panose="020B0604020202020204" pitchFamily="34" charset="0"/>
              <a:buChar char="•"/>
            </a:pPr>
            <a:r>
              <a:rPr lang="en-US" dirty="0">
                <a:solidFill>
                  <a:schemeClr val="tx1"/>
                </a:solidFill>
              </a:rPr>
              <a:t>Recruitment</a:t>
            </a:r>
          </a:p>
          <a:p>
            <a:pPr marL="285750" indent="-285750">
              <a:buFont typeface="Arial" panose="020B0604020202020204" pitchFamily="34" charset="0"/>
              <a:buChar char="•"/>
            </a:pPr>
            <a:r>
              <a:rPr lang="en-US" dirty="0">
                <a:solidFill>
                  <a:schemeClr val="tx1"/>
                </a:solidFill>
              </a:rPr>
              <a:t>Fund Raising</a:t>
            </a:r>
          </a:p>
          <a:p>
            <a:pPr marL="285750" indent="-285750">
              <a:buFont typeface="Arial" panose="020B0604020202020204" pitchFamily="34" charset="0"/>
              <a:buChar char="•"/>
            </a:pPr>
            <a:r>
              <a:rPr lang="en-US" dirty="0">
                <a:solidFill>
                  <a:schemeClr val="tx1"/>
                </a:solidFill>
              </a:rPr>
              <a:t>Continuing Ministry</a:t>
            </a:r>
          </a:p>
          <a:p>
            <a:pPr marL="285750" indent="-285750">
              <a:buFont typeface="Arial" panose="020B0604020202020204" pitchFamily="34" charset="0"/>
              <a:buChar char="•"/>
            </a:pPr>
            <a:endParaRPr lang="en-US" dirty="0"/>
          </a:p>
        </p:txBody>
      </p:sp>
      <p:sp>
        <p:nvSpPr>
          <p:cNvPr id="12" name="Speech Bubble: Rectangle 11">
            <a:extLst>
              <a:ext uri="{FF2B5EF4-FFF2-40B4-BE49-F238E27FC236}">
                <a16:creationId xmlns:a16="http://schemas.microsoft.com/office/drawing/2014/main" id="{11188F53-93E4-AACB-450B-B50EB858C795}"/>
              </a:ext>
            </a:extLst>
          </p:cNvPr>
          <p:cNvSpPr/>
          <p:nvPr/>
        </p:nvSpPr>
        <p:spPr>
          <a:xfrm>
            <a:off x="8660393" y="4842164"/>
            <a:ext cx="2597415" cy="1143000"/>
          </a:xfrm>
          <a:prstGeom prst="wedgeRectCallout">
            <a:avLst>
              <a:gd name="adj1" fmla="val -72584"/>
              <a:gd name="adj2" fmla="val 52113"/>
            </a:avLst>
          </a:prstGeom>
        </p:spPr>
        <p:style>
          <a:lnRef idx="0">
            <a:schemeClr val="accent6"/>
          </a:lnRef>
          <a:fillRef idx="3">
            <a:schemeClr val="accent6"/>
          </a:fillRef>
          <a:effectRef idx="3">
            <a:schemeClr val="accent6"/>
          </a:effectRef>
          <a:fontRef idx="minor">
            <a:schemeClr val="lt1"/>
          </a:fontRef>
        </p:style>
        <p:txBody>
          <a:bodyPr rtlCol="0" anchor="t"/>
          <a:lstStyle/>
          <a:p>
            <a:pPr marL="285750" indent="-285750">
              <a:buFont typeface="Arial" panose="020B0604020202020204" pitchFamily="34" charset="0"/>
              <a:buChar char="•"/>
            </a:pPr>
            <a:r>
              <a:rPr lang="en-US" dirty="0">
                <a:solidFill>
                  <a:schemeClr val="tx1"/>
                </a:solidFill>
              </a:rPr>
              <a:t>Excellence Initiative</a:t>
            </a:r>
          </a:p>
          <a:p>
            <a:pPr marL="285750" indent="-285750">
              <a:buFont typeface="Arial" panose="020B0604020202020204" pitchFamily="34" charset="0"/>
              <a:buChar char="•"/>
            </a:pPr>
            <a:r>
              <a:rPr lang="en-US" dirty="0">
                <a:solidFill>
                  <a:schemeClr val="tx1"/>
                </a:solidFill>
              </a:rPr>
              <a:t>Weekend Leader Report</a:t>
            </a:r>
          </a:p>
          <a:p>
            <a:pPr marL="285750" indent="-285750">
              <a:buFont typeface="Arial" panose="020B0604020202020204" pitchFamily="34" charset="0"/>
              <a:buChar char="•"/>
            </a:pPr>
            <a:r>
              <a:rPr lang="en-US" dirty="0">
                <a:solidFill>
                  <a:schemeClr val="tx1"/>
                </a:solidFill>
              </a:rPr>
              <a:t>KairosDonor</a:t>
            </a:r>
          </a:p>
          <a:p>
            <a:pPr marL="285750" indent="-285750">
              <a:buFont typeface="Arial" panose="020B0604020202020204" pitchFamily="34" charset="0"/>
              <a:buChar char="•"/>
            </a:pPr>
            <a:r>
              <a:rPr lang="en-US" dirty="0">
                <a:solidFill>
                  <a:schemeClr val="tx1"/>
                </a:solidFill>
              </a:rPr>
              <a:t>KairosMessenger</a:t>
            </a:r>
          </a:p>
          <a:p>
            <a:pPr marL="285750" indent="-285750">
              <a:buFont typeface="Arial" panose="020B0604020202020204" pitchFamily="34" charset="0"/>
              <a:buChar char="•"/>
            </a:pPr>
            <a:r>
              <a:rPr lang="en-US" dirty="0">
                <a:solidFill>
                  <a:schemeClr val="tx1"/>
                </a:solidFill>
              </a:rPr>
              <a:t>Ask the team</a:t>
            </a:r>
            <a:endParaRPr lang="en-US" dirty="0"/>
          </a:p>
        </p:txBody>
      </p:sp>
      <p:sp>
        <p:nvSpPr>
          <p:cNvPr id="13" name="Speech Bubble: Rectangle 12">
            <a:extLst>
              <a:ext uri="{FF2B5EF4-FFF2-40B4-BE49-F238E27FC236}">
                <a16:creationId xmlns:a16="http://schemas.microsoft.com/office/drawing/2014/main" id="{FCBFB9AB-6939-2118-918C-73A49A60B12E}"/>
              </a:ext>
            </a:extLst>
          </p:cNvPr>
          <p:cNvSpPr/>
          <p:nvPr/>
        </p:nvSpPr>
        <p:spPr>
          <a:xfrm>
            <a:off x="609600" y="4738726"/>
            <a:ext cx="3028016" cy="970411"/>
          </a:xfrm>
          <a:prstGeom prst="wedgeRectCallout">
            <a:avLst>
              <a:gd name="adj1" fmla="val 66341"/>
              <a:gd name="adj2" fmla="val 81515"/>
            </a:avLst>
          </a:prstGeom>
        </p:spPr>
        <p:style>
          <a:lnRef idx="0">
            <a:schemeClr val="accent6"/>
          </a:lnRef>
          <a:fillRef idx="3">
            <a:schemeClr val="accent6"/>
          </a:fillRef>
          <a:effectRef idx="3">
            <a:schemeClr val="accent6"/>
          </a:effectRef>
          <a:fontRef idx="minor">
            <a:schemeClr val="lt1"/>
          </a:fontRef>
        </p:style>
        <p:txBody>
          <a:bodyPr rtlCol="0" anchor="t"/>
          <a:lstStyle/>
          <a:p>
            <a:pPr marL="285750" indent="-285750">
              <a:buFont typeface="Arial" panose="020B0604020202020204" pitchFamily="34" charset="0"/>
              <a:buChar char="•"/>
            </a:pPr>
            <a:r>
              <a:rPr lang="en-US" dirty="0">
                <a:solidFill>
                  <a:schemeClr val="tx1"/>
                </a:solidFill>
              </a:rPr>
              <a:t>Pray</a:t>
            </a:r>
          </a:p>
          <a:p>
            <a:pPr marL="285750" indent="-285750">
              <a:buFont typeface="Arial" panose="020B0604020202020204" pitchFamily="34" charset="0"/>
              <a:buChar char="•"/>
            </a:pPr>
            <a:r>
              <a:rPr lang="en-US" dirty="0">
                <a:solidFill>
                  <a:schemeClr val="tx1"/>
                </a:solidFill>
              </a:rPr>
              <a:t>What can be Improved?</a:t>
            </a:r>
          </a:p>
          <a:p>
            <a:pPr marL="285750" indent="-285750">
              <a:buFont typeface="Arial" panose="020B0604020202020204" pitchFamily="34" charset="0"/>
              <a:buChar char="•"/>
            </a:pPr>
            <a:r>
              <a:rPr lang="en-US" dirty="0">
                <a:solidFill>
                  <a:schemeClr val="tx1"/>
                </a:solidFill>
              </a:rPr>
              <a:t>What is going well?</a:t>
            </a:r>
          </a:p>
          <a:p>
            <a:pPr marL="285750" indent="-285750">
              <a:buFont typeface="Arial" panose="020B0604020202020204" pitchFamily="34" charset="0"/>
              <a:buChar char="•"/>
            </a:pPr>
            <a:r>
              <a:rPr lang="en-US" dirty="0">
                <a:solidFill>
                  <a:schemeClr val="tx1"/>
                </a:solidFill>
              </a:rPr>
              <a:t>Ask the team</a:t>
            </a:r>
          </a:p>
          <a:p>
            <a:pPr marL="285750" indent="-285750">
              <a:buFont typeface="Arial" panose="020B0604020202020204" pitchFamily="34" charset="0"/>
              <a:buChar char="•"/>
            </a:pPr>
            <a:endParaRPr lang="en-US" dirty="0"/>
          </a:p>
        </p:txBody>
      </p:sp>
      <p:sp>
        <p:nvSpPr>
          <p:cNvPr id="15" name="Speech Bubble: Rectangle 14">
            <a:extLst>
              <a:ext uri="{FF2B5EF4-FFF2-40B4-BE49-F238E27FC236}">
                <a16:creationId xmlns:a16="http://schemas.microsoft.com/office/drawing/2014/main" id="{4F2D61DA-B1B4-282B-36A9-B6F13357DBF0}"/>
              </a:ext>
            </a:extLst>
          </p:cNvPr>
          <p:cNvSpPr/>
          <p:nvPr/>
        </p:nvSpPr>
        <p:spPr>
          <a:xfrm>
            <a:off x="1377538" y="2712100"/>
            <a:ext cx="1402704" cy="947784"/>
          </a:xfrm>
          <a:prstGeom prst="wedgeRectCallout">
            <a:avLst>
              <a:gd name="adj1" fmla="val 95021"/>
              <a:gd name="adj2" fmla="val 60106"/>
            </a:avLst>
          </a:prstGeom>
        </p:spPr>
        <p:style>
          <a:lnRef idx="0">
            <a:schemeClr val="accent6"/>
          </a:lnRef>
          <a:fillRef idx="3">
            <a:schemeClr val="accent6"/>
          </a:fillRef>
          <a:effectRef idx="3">
            <a:schemeClr val="accent6"/>
          </a:effectRef>
          <a:fontRef idx="minor">
            <a:schemeClr val="lt1"/>
          </a:fontRef>
        </p:style>
        <p:txBody>
          <a:bodyPr rtlCol="0" anchor="t"/>
          <a:lstStyle/>
          <a:p>
            <a:pPr marL="285750" indent="-285750">
              <a:buFont typeface="Arial" panose="020B0604020202020204" pitchFamily="34" charset="0"/>
              <a:buChar char="•"/>
            </a:pPr>
            <a:r>
              <a:rPr lang="en-US" dirty="0">
                <a:solidFill>
                  <a:schemeClr val="tx1"/>
                </a:solidFill>
              </a:rPr>
              <a:t>Pray</a:t>
            </a:r>
          </a:p>
          <a:p>
            <a:pPr marL="285750" indent="-285750">
              <a:buFont typeface="Arial" panose="020B0604020202020204" pitchFamily="34" charset="0"/>
              <a:buChar char="•"/>
            </a:pPr>
            <a:r>
              <a:rPr lang="en-US" dirty="0">
                <a:solidFill>
                  <a:schemeClr val="tx1"/>
                </a:solidFill>
              </a:rPr>
              <a:t>Plan</a:t>
            </a:r>
          </a:p>
          <a:p>
            <a:pPr marL="285750" indent="-285750">
              <a:buFont typeface="Arial" panose="020B0604020202020204" pitchFamily="34" charset="0"/>
              <a:buChar char="•"/>
            </a:pPr>
            <a:r>
              <a:rPr lang="en-US" dirty="0">
                <a:solidFill>
                  <a:schemeClr val="tx1"/>
                </a:solidFill>
              </a:rPr>
              <a:t>Design</a:t>
            </a:r>
          </a:p>
          <a:p>
            <a:pPr marL="285750" indent="-285750">
              <a:buFont typeface="Arial" panose="020B0604020202020204" pitchFamily="34" charset="0"/>
              <a:buChar char="•"/>
            </a:pPr>
            <a:r>
              <a:rPr lang="en-US" dirty="0">
                <a:solidFill>
                  <a:schemeClr val="tx1"/>
                </a:solidFill>
              </a:rPr>
              <a:t>Build</a:t>
            </a:r>
          </a:p>
        </p:txBody>
      </p:sp>
    </p:spTree>
    <p:extLst>
      <p:ext uri="{BB962C8B-B14F-4D97-AF65-F5344CB8AC3E}">
        <p14:creationId xmlns:p14="http://schemas.microsoft.com/office/powerpoint/2010/main" val="97482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graphicEl>
                                              <a:dgm id="{B4110CAD-DBBF-4782-96F7-11E26550A4F4}"/>
                                            </p:graphicEl>
                                          </p:spTgt>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100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graphicEl>
                                              <a:dgm id="{133BF321-3F1D-43FE-B769-80FC5F46D560}"/>
                                            </p:graphic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500"/>
                                  </p:stCondLst>
                                  <p:childTnLst>
                                    <p:set>
                                      <p:cBhvr>
                                        <p:cTn id="17" dur="1" fill="hold">
                                          <p:stCondLst>
                                            <p:cond delay="0"/>
                                          </p:stCondLst>
                                        </p:cTn>
                                        <p:tgtEl>
                                          <p:spTgt spid="7">
                                            <p:graphicEl>
                                              <a:dgm id="{A8FBA4F1-194D-4AE7-ACCB-62E2060D145E}"/>
                                            </p:graphicEl>
                                          </p:spTgt>
                                        </p:tgtEl>
                                        <p:attrNameLst>
                                          <p:attrName>style.visibility</p:attrName>
                                        </p:attrNameLst>
                                      </p:cBhvr>
                                      <p:to>
                                        <p:strVal val="visible"/>
                                      </p:to>
                                    </p:set>
                                  </p:childTnLst>
                                </p:cTn>
                              </p:par>
                            </p:childTnLst>
                          </p:cTn>
                        </p:par>
                        <p:par>
                          <p:cTn id="18" fill="hold">
                            <p:stCondLst>
                              <p:cond delay="500"/>
                            </p:stCondLst>
                            <p:childTnLst>
                              <p:par>
                                <p:cTn id="19" presetID="10" presetClass="entr" presetSubtype="0" fill="hold" grpId="0" nodeType="afterEffect">
                                  <p:stCondLst>
                                    <p:cond delay="100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7">
                                            <p:graphicEl>
                                              <a:dgm id="{EEA85AD6-1EEA-419A-9BD5-F6B1AD4E6188}"/>
                                            </p:graphicEl>
                                          </p:spTgt>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grpId="0" nodeType="afterEffect">
                                  <p:stCondLst>
                                    <p:cond delay="500"/>
                                  </p:stCondLst>
                                  <p:childTnLst>
                                    <p:set>
                                      <p:cBhvr>
                                        <p:cTn id="28" dur="1" fill="hold">
                                          <p:stCondLst>
                                            <p:cond delay="0"/>
                                          </p:stCondLst>
                                        </p:cTn>
                                        <p:tgtEl>
                                          <p:spTgt spid="7">
                                            <p:graphicEl>
                                              <a:dgm id="{B67E8D7F-74C8-4ABF-B78F-99A011E138A6}"/>
                                            </p:graphicEl>
                                          </p:spTgt>
                                        </p:tgtEl>
                                        <p:attrNameLst>
                                          <p:attrName>style.visibility</p:attrName>
                                        </p:attrNameLst>
                                      </p:cBhvr>
                                      <p:to>
                                        <p:strVal val="visible"/>
                                      </p:to>
                                    </p:set>
                                  </p:childTnLst>
                                </p:cTn>
                              </p:par>
                            </p:childTnLst>
                          </p:cTn>
                        </p:par>
                        <p:par>
                          <p:cTn id="29" fill="hold">
                            <p:stCondLst>
                              <p:cond delay="500"/>
                            </p:stCondLst>
                            <p:childTnLst>
                              <p:par>
                                <p:cTn id="30" presetID="10" presetClass="entr" presetSubtype="0" fill="hold" grpId="0" nodeType="afterEffect">
                                  <p:stCondLst>
                                    <p:cond delay="100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graphicEl>
                                              <a:dgm id="{2295CD32-1EBA-4A5D-BE60-117CDAE9CB4F}"/>
                                            </p:graphicEl>
                                          </p:spTgt>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grpId="0" nodeType="afterEffect">
                                  <p:stCondLst>
                                    <p:cond delay="500"/>
                                  </p:stCondLst>
                                  <p:childTnLst>
                                    <p:set>
                                      <p:cBhvr>
                                        <p:cTn id="39" dur="1" fill="hold">
                                          <p:stCondLst>
                                            <p:cond delay="0"/>
                                          </p:stCondLst>
                                        </p:cTn>
                                        <p:tgtEl>
                                          <p:spTgt spid="7">
                                            <p:graphicEl>
                                              <a:dgm id="{91EBB6AB-EE35-46E0-9588-79F367238CA9}"/>
                                            </p:graphicEl>
                                          </p:spTgt>
                                        </p:tgtEl>
                                        <p:attrNameLst>
                                          <p:attrName>style.visibility</p:attrName>
                                        </p:attrNameLst>
                                      </p:cBhvr>
                                      <p:to>
                                        <p:strVal val="visible"/>
                                      </p:to>
                                    </p:set>
                                  </p:childTnLst>
                                </p:cTn>
                              </p:par>
                            </p:childTnLst>
                          </p:cTn>
                        </p:par>
                        <p:par>
                          <p:cTn id="40" fill="hold">
                            <p:stCondLst>
                              <p:cond delay="500"/>
                            </p:stCondLst>
                            <p:childTnLst>
                              <p:par>
                                <p:cTn id="41" presetID="10" presetClass="entr" presetSubtype="0" fill="hold" grpId="0" nodeType="afterEffect">
                                  <p:stCondLst>
                                    <p:cond delay="100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7">
                                            <p:graphicEl>
                                              <a:dgm id="{F06E7341-22BC-4FD6-B63F-50D9F2D51B67}"/>
                                            </p:graphicEl>
                                          </p:spTgt>
                                        </p:tgtEl>
                                        <p:attrNameLst>
                                          <p:attrName>style.visibility</p:attrName>
                                        </p:attrNameLst>
                                      </p:cBhvr>
                                      <p:to>
                                        <p:strVal val="visible"/>
                                      </p:to>
                                    </p:set>
                                  </p:childTnLst>
                                </p:cTn>
                              </p:par>
                            </p:childTnLst>
                          </p:cTn>
                        </p:par>
                        <p:par>
                          <p:cTn id="48" fill="hold">
                            <p:stCondLst>
                              <p:cond delay="0"/>
                            </p:stCondLst>
                            <p:childTnLst>
                              <p:par>
                                <p:cTn id="49" presetID="1" presetClass="entr" presetSubtype="0" fill="hold" grpId="0" nodeType="afterEffect">
                                  <p:stCondLst>
                                    <p:cond delay="500"/>
                                  </p:stCondLst>
                                  <p:childTnLst>
                                    <p:set>
                                      <p:cBhvr>
                                        <p:cTn id="50" dur="1" fill="hold">
                                          <p:stCondLst>
                                            <p:cond delay="0"/>
                                          </p:stCondLst>
                                        </p:cTn>
                                        <p:tgtEl>
                                          <p:spTgt spid="7">
                                            <p:graphicEl>
                                              <a:dgm id="{B149BA9A-7BC5-46A0-9BFD-B80E652F0205}"/>
                                            </p:graphicEl>
                                          </p:spTgt>
                                        </p:tgtEl>
                                        <p:attrNameLst>
                                          <p:attrName>style.visibility</p:attrName>
                                        </p:attrNameLst>
                                      </p:cBhvr>
                                      <p:to>
                                        <p:strVal val="visible"/>
                                      </p:to>
                                    </p:set>
                                  </p:childTnLst>
                                </p:cTn>
                              </p:par>
                            </p:childTnLst>
                          </p:cTn>
                        </p:par>
                        <p:par>
                          <p:cTn id="51" fill="hold">
                            <p:stCondLst>
                              <p:cond delay="500"/>
                            </p:stCondLst>
                            <p:childTnLst>
                              <p:par>
                                <p:cTn id="52" presetID="10" presetClass="entr" presetSubtype="0" fill="hold" grpId="0" nodeType="afterEffect">
                                  <p:stCondLst>
                                    <p:cond delay="100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500"/>
                                        <p:tgtEl>
                                          <p:spTgt spid="15"/>
                                        </p:tgtEl>
                                      </p:cBhvr>
                                    </p:animEffect>
                                  </p:childTnLst>
                                </p:cTn>
                              </p:par>
                            </p:childTnLst>
                          </p:cTn>
                        </p:par>
                        <p:par>
                          <p:cTn id="55" fill="hold">
                            <p:stCondLst>
                              <p:cond delay="2000"/>
                            </p:stCondLst>
                            <p:childTnLst>
                              <p:par>
                                <p:cTn id="56" presetID="1" presetClass="entr" presetSubtype="0" fill="hold" grpId="0" nodeType="afterEffect">
                                  <p:stCondLst>
                                    <p:cond delay="1000"/>
                                  </p:stCondLst>
                                  <p:childTnLst>
                                    <p:set>
                                      <p:cBhvr>
                                        <p:cTn id="57" dur="1" fill="hold">
                                          <p:stCondLst>
                                            <p:cond delay="0"/>
                                          </p:stCondLst>
                                        </p:cTn>
                                        <p:tgtEl>
                                          <p:spTgt spid="7">
                                            <p:graphicEl>
                                              <a:dgm id="{5D343DA7-D4B6-4216-9DC7-175A020778F5}"/>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10" grpId="0" animBg="1"/>
      <p:bldP spid="11" grpId="0" animBg="1"/>
      <p:bldP spid="12" grpId="0" animBg="1"/>
      <p:bldP spid="13"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6;p22">
            <a:extLst>
              <a:ext uri="{FF2B5EF4-FFF2-40B4-BE49-F238E27FC236}">
                <a16:creationId xmlns:a16="http://schemas.microsoft.com/office/drawing/2014/main" id="{B4BA9BEE-9F4D-D541-BF3F-9B32FEC4F4D4}"/>
              </a:ext>
            </a:extLst>
          </p:cNvPr>
          <p:cNvSpPr txBox="1">
            <a:spLocks/>
          </p:cNvSpPr>
          <p:nvPr/>
        </p:nvSpPr>
        <p:spPr>
          <a:xfrm>
            <a:off x="609600" y="274638"/>
            <a:ext cx="10972801" cy="1143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85B71"/>
              </a:buClr>
              <a:buSzPts val="4400"/>
              <a:buFont typeface="Calibri"/>
              <a:buNone/>
              <a:defRPr sz="4400" b="0" i="0" u="none" strike="noStrike" cap="none">
                <a:solidFill>
                  <a:srgbClr val="485B7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000"/>
            </a:pPr>
            <a:r>
              <a:rPr lang="en-US" sz="4000" dirty="0"/>
              <a:t>Financial Reporting and</a:t>
            </a:r>
            <a:r>
              <a:rPr lang="en-US" dirty="0"/>
              <a:t> </a:t>
            </a:r>
            <a:r>
              <a:rPr lang="en-US" sz="4000" dirty="0"/>
              <a:t>Stewardship</a:t>
            </a:r>
            <a:endParaRPr lang="en-US" dirty="0"/>
          </a:p>
        </p:txBody>
      </p:sp>
      <p:sp>
        <p:nvSpPr>
          <p:cNvPr id="5" name="Google Shape;137;p22">
            <a:extLst>
              <a:ext uri="{FF2B5EF4-FFF2-40B4-BE49-F238E27FC236}">
                <a16:creationId xmlns:a16="http://schemas.microsoft.com/office/drawing/2014/main" id="{C71FF24A-1F0C-4B18-2FB0-A0A459C5973B}"/>
              </a:ext>
            </a:extLst>
          </p:cNvPr>
          <p:cNvSpPr txBox="1">
            <a:spLocks/>
          </p:cNvSpPr>
          <p:nvPr/>
        </p:nvSpPr>
        <p:spPr>
          <a:xfrm>
            <a:off x="609601" y="2369976"/>
            <a:ext cx="6369698" cy="3497425"/>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31800" algn="l" rtl="0">
              <a:lnSpc>
                <a:spcPct val="100000"/>
              </a:lnSpc>
              <a:spcBef>
                <a:spcPts val="640"/>
              </a:spcBef>
              <a:spcAft>
                <a:spcPts val="0"/>
              </a:spcAft>
              <a:buClr>
                <a:srgbClr val="485B71"/>
              </a:buClr>
              <a:buSzPts val="3200"/>
              <a:buFont typeface="Arial"/>
              <a:buChar char="•"/>
              <a:defRPr sz="3200" b="0" i="0" u="none" strike="noStrike" cap="none">
                <a:solidFill>
                  <a:srgbClr val="485B71"/>
                </a:solidFill>
                <a:latin typeface="Calibri"/>
                <a:ea typeface="Calibri"/>
                <a:cs typeface="Calibri"/>
                <a:sym typeface="Calibri"/>
              </a:defRPr>
            </a:lvl1pPr>
            <a:lvl2pPr marL="914400" marR="0" lvl="1" indent="-406400" algn="l" rtl="0">
              <a:lnSpc>
                <a:spcPct val="100000"/>
              </a:lnSpc>
              <a:spcBef>
                <a:spcPts val="560"/>
              </a:spcBef>
              <a:spcAft>
                <a:spcPts val="0"/>
              </a:spcAft>
              <a:buClr>
                <a:srgbClr val="485B71"/>
              </a:buClr>
              <a:buSzPts val="2800"/>
              <a:buFont typeface="Arial"/>
              <a:buChar char="–"/>
              <a:defRPr sz="2800" b="0" i="0" u="none" strike="noStrike" cap="none">
                <a:solidFill>
                  <a:srgbClr val="485B71"/>
                </a:solidFill>
                <a:latin typeface="Calibri"/>
                <a:ea typeface="Calibri"/>
                <a:cs typeface="Calibri"/>
                <a:sym typeface="Calibri"/>
              </a:defRPr>
            </a:lvl2pPr>
            <a:lvl3pPr marL="1371600" marR="0" lvl="2" indent="-381000" algn="l" rtl="0">
              <a:lnSpc>
                <a:spcPct val="100000"/>
              </a:lnSpc>
              <a:spcBef>
                <a:spcPts val="480"/>
              </a:spcBef>
              <a:spcAft>
                <a:spcPts val="0"/>
              </a:spcAft>
              <a:buClr>
                <a:srgbClr val="485B71"/>
              </a:buClr>
              <a:buSzPts val="2400"/>
              <a:buFont typeface="Arial"/>
              <a:buChar char="•"/>
              <a:defRPr sz="2400" b="0" i="0" u="none" strike="noStrike" cap="none">
                <a:solidFill>
                  <a:srgbClr val="485B71"/>
                </a:solidFill>
                <a:latin typeface="Calibri"/>
                <a:ea typeface="Calibri"/>
                <a:cs typeface="Calibri"/>
                <a:sym typeface="Calibri"/>
              </a:defRPr>
            </a:lvl3pPr>
            <a:lvl4pPr marL="1828800" marR="0" lvl="3" indent="-355600" algn="l" rtl="0">
              <a:lnSpc>
                <a:spcPct val="100000"/>
              </a:lnSpc>
              <a:spcBef>
                <a:spcPts val="400"/>
              </a:spcBef>
              <a:spcAft>
                <a:spcPts val="0"/>
              </a:spcAft>
              <a:buClr>
                <a:srgbClr val="485B71"/>
              </a:buClr>
              <a:buSzPts val="2000"/>
              <a:buFont typeface="Arial"/>
              <a:buChar char="–"/>
              <a:defRPr sz="2000" b="0" i="0" u="none" strike="noStrike" cap="none">
                <a:solidFill>
                  <a:srgbClr val="485B71"/>
                </a:solidFill>
                <a:latin typeface="Calibri"/>
                <a:ea typeface="Calibri"/>
                <a:cs typeface="Calibri"/>
                <a:sym typeface="Calibri"/>
              </a:defRPr>
            </a:lvl4pPr>
            <a:lvl5pPr marL="2286000" marR="0" lvl="4" indent="-355600" algn="l" rtl="0">
              <a:lnSpc>
                <a:spcPct val="100000"/>
              </a:lnSpc>
              <a:spcBef>
                <a:spcPts val="400"/>
              </a:spcBef>
              <a:spcAft>
                <a:spcPts val="0"/>
              </a:spcAft>
              <a:buClr>
                <a:srgbClr val="485B71"/>
              </a:buClr>
              <a:buSzPts val="2000"/>
              <a:buFont typeface="Arial"/>
              <a:buChar char="»"/>
              <a:defRPr sz="2000" b="0" i="0" u="none" strike="noStrike" cap="none">
                <a:solidFill>
                  <a:srgbClr val="485B7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342900" indent="-342900">
              <a:spcBef>
                <a:spcPts val="0"/>
              </a:spcBef>
              <a:buSzPts val="3600"/>
            </a:pPr>
            <a:r>
              <a:rPr lang="en-US" sz="5400" dirty="0"/>
              <a:t>Reporting </a:t>
            </a:r>
          </a:p>
          <a:p>
            <a:pPr marL="342900" indent="-342900">
              <a:spcBef>
                <a:spcPts val="0"/>
              </a:spcBef>
              <a:buSzPts val="3600"/>
            </a:pPr>
            <a:r>
              <a:rPr lang="en-US" sz="5400" dirty="0"/>
              <a:t>Stewardship</a:t>
            </a:r>
            <a:endParaRPr lang="en-US" sz="4800" dirty="0"/>
          </a:p>
          <a:p>
            <a:pPr marL="0" indent="0" algn="ctr">
              <a:spcBef>
                <a:spcPts val="720"/>
              </a:spcBef>
              <a:buSzPts val="3600"/>
              <a:buFont typeface="Arial"/>
              <a:buNone/>
            </a:pPr>
            <a:endParaRPr lang="en-US" dirty="0"/>
          </a:p>
        </p:txBody>
      </p:sp>
      <p:pic>
        <p:nvPicPr>
          <p:cNvPr id="6" name="Picture 5">
            <a:extLst>
              <a:ext uri="{FF2B5EF4-FFF2-40B4-BE49-F238E27FC236}">
                <a16:creationId xmlns:a16="http://schemas.microsoft.com/office/drawing/2014/main" id="{A9C00A39-5ED8-9CBB-F279-44732B06514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rot="1175967">
            <a:off x="5586535" y="1758664"/>
            <a:ext cx="5175291" cy="344986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632335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0F2661E-F3ED-50B7-CC8C-F49C5E0E2A0B}"/>
              </a:ext>
            </a:extLst>
          </p:cNvPr>
          <p:cNvSpPr>
            <a:spLocks noGrp="1"/>
          </p:cNvSpPr>
          <p:nvPr>
            <p:ph type="title"/>
          </p:nvPr>
        </p:nvSpPr>
        <p:spPr>
          <a:xfrm>
            <a:off x="609600" y="274638"/>
            <a:ext cx="10972801" cy="1143000"/>
          </a:xfrm>
        </p:spPr>
        <p:txBody>
          <a:bodyPr/>
          <a:lstStyle/>
          <a:p>
            <a:r>
              <a:rPr lang="en-US" dirty="0"/>
              <a:t>Integrity</a:t>
            </a:r>
          </a:p>
        </p:txBody>
      </p:sp>
      <p:sp>
        <p:nvSpPr>
          <p:cNvPr id="5" name="Text Placeholder 2">
            <a:extLst>
              <a:ext uri="{FF2B5EF4-FFF2-40B4-BE49-F238E27FC236}">
                <a16:creationId xmlns:a16="http://schemas.microsoft.com/office/drawing/2014/main" id="{D8C8C7BB-E812-A739-90D6-446B43BE6AD0}"/>
              </a:ext>
            </a:extLst>
          </p:cNvPr>
          <p:cNvSpPr>
            <a:spLocks noGrp="1"/>
          </p:cNvSpPr>
          <p:nvPr>
            <p:ph type="body" idx="1"/>
          </p:nvPr>
        </p:nvSpPr>
        <p:spPr>
          <a:xfrm>
            <a:off x="5461517" y="2490671"/>
            <a:ext cx="6730483" cy="3422781"/>
          </a:xfrm>
        </p:spPr>
        <p:txBody>
          <a:bodyPr>
            <a:normAutofit/>
          </a:bodyPr>
          <a:lstStyle/>
          <a:p>
            <a:pPr algn="ctr"/>
            <a:r>
              <a:rPr lang="en-US" sz="5400" dirty="0"/>
              <a:t>Accountability</a:t>
            </a:r>
          </a:p>
          <a:p>
            <a:pPr algn="ctr"/>
            <a:r>
              <a:rPr lang="en-US" sz="5400" dirty="0"/>
              <a:t>Conduct</a:t>
            </a:r>
          </a:p>
        </p:txBody>
      </p:sp>
      <p:pic>
        <p:nvPicPr>
          <p:cNvPr id="6" name="Picture 5">
            <a:extLst>
              <a:ext uri="{FF2B5EF4-FFF2-40B4-BE49-F238E27FC236}">
                <a16:creationId xmlns:a16="http://schemas.microsoft.com/office/drawing/2014/main" id="{95B32407-748B-147E-7C16-17F8BF16F999}"/>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90399" y="1807368"/>
            <a:ext cx="4959918" cy="3716354"/>
          </a:xfrm>
          <a:prstGeom prst="rect">
            <a:avLst/>
          </a:prstGeom>
          <a:solidFill>
            <a:srgbClr val="FFFFFF">
              <a:shade val="85000"/>
            </a:srgbClr>
          </a:solidFill>
          <a:ln w="190500" cap="rnd">
            <a:solidFill>
              <a:srgbClr val="FFFFFF"/>
            </a:solidFill>
          </a:ln>
          <a:effectLst>
            <a:outerShdw blurRad="203200" dist="165100" dir="3000000" algn="tl" rotWithShape="0">
              <a:srgbClr val="000000">
                <a:alpha val="38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231084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3"/>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000"/>
              <a:buFont typeface="Calibri"/>
              <a:buNone/>
            </a:pPr>
            <a:r>
              <a:rPr lang="en-US" sz="4000" dirty="0"/>
              <a:t>Recruitment and Volunteers</a:t>
            </a:r>
            <a:endParaRPr dirty="0"/>
          </a:p>
        </p:txBody>
      </p:sp>
      <p:pic>
        <p:nvPicPr>
          <p:cNvPr id="3" name="Picture 2">
            <a:extLst>
              <a:ext uri="{FF2B5EF4-FFF2-40B4-BE49-F238E27FC236}">
                <a16:creationId xmlns:a16="http://schemas.microsoft.com/office/drawing/2014/main" id="{333CDA90-574A-04D8-DCBF-FBF3BAC0FA7C}"/>
              </a:ext>
            </a:extLst>
          </p:cNvPr>
          <p:cNvPicPr>
            <a:picLocks noChangeAspect="1"/>
          </p:cNvPicPr>
          <p:nvPr/>
        </p:nvPicPr>
        <p:blipFill>
          <a:blip r:embed="rId3">
            <a:extLst>
              <a:ext uri="{837473B0-CC2E-450A-ABE3-18F120FF3D39}">
                <a1611:picAttrSrcUrl xmlns:a1611="http://schemas.microsoft.com/office/drawing/2016/11/main" r:id="rId4"/>
              </a:ext>
            </a:extLst>
          </a:blip>
          <a:srcRect/>
          <a:stretch/>
        </p:blipFill>
        <p:spPr>
          <a:xfrm rot="808856">
            <a:off x="3346702" y="2306112"/>
            <a:ext cx="8813838" cy="185301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7" name="Text Placeholder 6">
            <a:extLst>
              <a:ext uri="{FF2B5EF4-FFF2-40B4-BE49-F238E27FC236}">
                <a16:creationId xmlns:a16="http://schemas.microsoft.com/office/drawing/2014/main" id="{C4513EFD-F099-9D8F-964D-404300A70CDC}"/>
              </a:ext>
            </a:extLst>
          </p:cNvPr>
          <p:cNvSpPr>
            <a:spLocks noGrp="1"/>
          </p:cNvSpPr>
          <p:nvPr>
            <p:ph type="body" idx="1"/>
          </p:nvPr>
        </p:nvSpPr>
        <p:spPr/>
        <p:txBody>
          <a:bodyPr>
            <a:normAutofit/>
          </a:bodyPr>
          <a:lstStyle/>
          <a:p>
            <a:pPr marL="342900" lvl="0" indent="-342900">
              <a:spcBef>
                <a:spcPts val="0"/>
              </a:spcBef>
              <a:spcAft>
                <a:spcPts val="1200"/>
              </a:spcAft>
              <a:buSzPts val="3600"/>
            </a:pPr>
            <a:r>
              <a:rPr lang="en-US" sz="3600" dirty="0"/>
              <a:t>Recruitment</a:t>
            </a:r>
          </a:p>
          <a:p>
            <a:pPr marL="342900" lvl="0" indent="-342900">
              <a:spcBef>
                <a:spcPts val="720"/>
              </a:spcBef>
              <a:spcAft>
                <a:spcPts val="1200"/>
              </a:spcAft>
              <a:buSzPts val="3600"/>
            </a:pPr>
            <a:r>
              <a:rPr lang="en-US" sz="3600" dirty="0"/>
              <a:t>Rotations</a:t>
            </a:r>
          </a:p>
          <a:p>
            <a:pPr marL="342900" lvl="0" indent="-342900">
              <a:spcBef>
                <a:spcPts val="720"/>
              </a:spcBef>
              <a:spcAft>
                <a:spcPts val="1200"/>
              </a:spcAft>
              <a:buSzPts val="3600"/>
            </a:pPr>
            <a:r>
              <a:rPr lang="en-US" sz="3600" dirty="0"/>
              <a:t>Leveraging Strengths</a:t>
            </a:r>
          </a:p>
          <a:p>
            <a:pPr marL="342900" lvl="0" indent="-342900">
              <a:spcBef>
                <a:spcPts val="720"/>
              </a:spcBef>
              <a:spcAft>
                <a:spcPts val="1200"/>
              </a:spcAft>
              <a:buSzPts val="3600"/>
            </a:pPr>
            <a:r>
              <a:rPr lang="en-US" sz="3600" dirty="0"/>
              <a:t>Succession Planning / Replacement Planning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1DC1D-BADB-DD6D-B82B-6F4440801094}"/>
              </a:ext>
            </a:extLst>
          </p:cNvPr>
          <p:cNvSpPr>
            <a:spLocks noGrp="1"/>
          </p:cNvSpPr>
          <p:nvPr>
            <p:ph type="title"/>
          </p:nvPr>
        </p:nvSpPr>
        <p:spPr/>
        <p:txBody>
          <a:bodyPr/>
          <a:lstStyle/>
          <a:p>
            <a:r>
              <a:rPr lang="en-US" dirty="0"/>
              <a:t>Fundraising</a:t>
            </a:r>
          </a:p>
        </p:txBody>
      </p:sp>
      <p:sp>
        <p:nvSpPr>
          <p:cNvPr id="3" name="Text Placeholder 2">
            <a:extLst>
              <a:ext uri="{FF2B5EF4-FFF2-40B4-BE49-F238E27FC236}">
                <a16:creationId xmlns:a16="http://schemas.microsoft.com/office/drawing/2014/main" id="{33D9E4A8-BDE2-11DE-DCC2-55A16772F2F9}"/>
              </a:ext>
            </a:extLst>
          </p:cNvPr>
          <p:cNvSpPr>
            <a:spLocks noGrp="1"/>
          </p:cNvSpPr>
          <p:nvPr>
            <p:ph type="body" idx="1"/>
          </p:nvPr>
        </p:nvSpPr>
        <p:spPr>
          <a:xfrm>
            <a:off x="609600" y="1600205"/>
            <a:ext cx="10972800" cy="2584338"/>
          </a:xfrm>
        </p:spPr>
        <p:txBody>
          <a:bodyPr>
            <a:normAutofit fontScale="92500" lnSpcReduction="20000"/>
          </a:bodyPr>
          <a:lstStyle/>
          <a:p>
            <a:r>
              <a:rPr lang="en-US" sz="3600" dirty="0"/>
              <a:t>Essential to Your Program</a:t>
            </a:r>
          </a:p>
          <a:p>
            <a:r>
              <a:rPr lang="en-US" sz="3600" dirty="0"/>
              <a:t>It’s Continuous</a:t>
            </a:r>
          </a:p>
          <a:p>
            <a:r>
              <a:rPr lang="en-US" sz="3600" dirty="0"/>
              <a:t>Allows Other to Participate</a:t>
            </a:r>
          </a:p>
          <a:p>
            <a:r>
              <a:rPr lang="en-US" sz="3600" dirty="0"/>
              <a:t>All Volunteers Fundraise</a:t>
            </a:r>
          </a:p>
          <a:p>
            <a:r>
              <a:rPr lang="en-US" sz="3600" dirty="0"/>
              <a:t>Think out of the box</a:t>
            </a:r>
          </a:p>
          <a:p>
            <a:pPr marL="50800" indent="0">
              <a:buNone/>
            </a:pPr>
            <a:endParaRPr lang="en-US" sz="3600" dirty="0"/>
          </a:p>
          <a:p>
            <a:endParaRPr lang="en-US" sz="3600" dirty="0"/>
          </a:p>
          <a:p>
            <a:endParaRPr lang="en-US" dirty="0"/>
          </a:p>
        </p:txBody>
      </p:sp>
      <p:pic>
        <p:nvPicPr>
          <p:cNvPr id="6" name="Picture 5">
            <a:extLst>
              <a:ext uri="{FF2B5EF4-FFF2-40B4-BE49-F238E27FC236}">
                <a16:creationId xmlns:a16="http://schemas.microsoft.com/office/drawing/2014/main" id="{21D93C13-A533-6C35-F57B-85DE8B02C54E}"/>
              </a:ext>
            </a:extLst>
          </p:cNvPr>
          <p:cNvPicPr>
            <a:picLocks noChangeAspect="1"/>
          </p:cNvPicPr>
          <p:nvPr/>
        </p:nvPicPr>
        <p:blipFill>
          <a:blip r:embed="rId3">
            <a:extLst>
              <a:ext uri="{837473B0-CC2E-450A-ABE3-18F120FF3D39}">
                <a1611:picAttrSrcUrl xmlns:a1611="http://schemas.microsoft.com/office/drawing/2016/11/main" r:id="rId4"/>
              </a:ext>
            </a:extLst>
          </a:blip>
          <a:srcRect l="11489"/>
          <a:stretch>
            <a:fillRect/>
          </a:stretch>
        </p:blipFill>
        <p:spPr>
          <a:xfrm>
            <a:off x="1319939" y="4742481"/>
            <a:ext cx="9552122" cy="13286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8076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C453FC3-B36C-D942-7187-1B91048F7F7F}"/>
              </a:ext>
            </a:extLst>
          </p:cNvPr>
          <p:cNvSpPr>
            <a:spLocks noGrp="1"/>
          </p:cNvSpPr>
          <p:nvPr>
            <p:ph type="title"/>
          </p:nvPr>
        </p:nvSpPr>
        <p:spPr>
          <a:xfrm>
            <a:off x="396815" y="274638"/>
            <a:ext cx="11185585" cy="1143000"/>
          </a:xfrm>
        </p:spPr>
        <p:txBody>
          <a:bodyPr/>
          <a:lstStyle/>
          <a:p>
            <a:r>
              <a:rPr lang="en-US" dirty="0"/>
              <a:t>Continuing Ministry</a:t>
            </a:r>
          </a:p>
        </p:txBody>
      </p:sp>
      <p:sp>
        <p:nvSpPr>
          <p:cNvPr id="8" name="Text Placeholder 2">
            <a:extLst>
              <a:ext uri="{FF2B5EF4-FFF2-40B4-BE49-F238E27FC236}">
                <a16:creationId xmlns:a16="http://schemas.microsoft.com/office/drawing/2014/main" id="{E6FE564C-B176-752E-9516-DB508861769A}"/>
              </a:ext>
            </a:extLst>
          </p:cNvPr>
          <p:cNvSpPr>
            <a:spLocks noGrp="1"/>
          </p:cNvSpPr>
          <p:nvPr>
            <p:ph type="body" idx="1"/>
          </p:nvPr>
        </p:nvSpPr>
        <p:spPr>
          <a:xfrm>
            <a:off x="396815" y="2519265"/>
            <a:ext cx="11185585" cy="1474237"/>
          </a:xfrm>
        </p:spPr>
        <p:txBody>
          <a:bodyPr>
            <a:normAutofit/>
          </a:bodyPr>
          <a:lstStyle/>
          <a:p>
            <a:pPr algn="ctr"/>
            <a:r>
              <a:rPr lang="en-US" dirty="0">
                <a:solidFill>
                  <a:srgbClr val="002060"/>
                </a:solidFill>
              </a:rPr>
              <a:t>The Journey to the Growth, Health, &amp; Unity of your Advisory Council, Guests, &amp; Volunteers. </a:t>
            </a:r>
          </a:p>
        </p:txBody>
      </p:sp>
      <p:pic>
        <p:nvPicPr>
          <p:cNvPr id="10" name="Picture 9">
            <a:extLst>
              <a:ext uri="{FF2B5EF4-FFF2-40B4-BE49-F238E27FC236}">
                <a16:creationId xmlns:a16="http://schemas.microsoft.com/office/drawing/2014/main" id="{28A705F7-A5AE-0604-940D-C09159AB752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35807" y="4406219"/>
            <a:ext cx="6038850" cy="838200"/>
          </a:xfrm>
          <a:prstGeom prst="rect">
            <a:avLst/>
          </a:prstGeom>
        </p:spPr>
      </p:pic>
      <p:sp>
        <p:nvSpPr>
          <p:cNvPr id="12" name="Arrow: Right 11">
            <a:extLst>
              <a:ext uri="{FF2B5EF4-FFF2-40B4-BE49-F238E27FC236}">
                <a16:creationId xmlns:a16="http://schemas.microsoft.com/office/drawing/2014/main" id="{6D6D4673-9CAF-6CA8-80BC-3659CCDF987C}"/>
              </a:ext>
            </a:extLst>
          </p:cNvPr>
          <p:cNvSpPr/>
          <p:nvPr/>
        </p:nvSpPr>
        <p:spPr>
          <a:xfrm>
            <a:off x="7342608" y="4462202"/>
            <a:ext cx="3806890" cy="838200"/>
          </a:xfrm>
          <a:prstGeom prst="rightArrow">
            <a:avLst/>
          </a:prstGeom>
          <a:gradFill flip="none" rotWithShape="1">
            <a:gsLst>
              <a:gs pos="0">
                <a:schemeClr val="accent1">
                  <a:shade val="30000"/>
                  <a:satMod val="115000"/>
                </a:schemeClr>
              </a:gs>
              <a:gs pos="50000">
                <a:schemeClr val="accent1">
                  <a:lumMod val="60000"/>
                  <a:lumOff val="40000"/>
                </a:schemeClr>
              </a:gs>
              <a:gs pos="100000">
                <a:schemeClr val="bg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60000"/>
                  <a:lumOff val="40000"/>
                </a:schemeClr>
              </a:solidFill>
            </a:endParaRPr>
          </a:p>
        </p:txBody>
      </p:sp>
    </p:spTree>
    <p:extLst>
      <p:ext uri="{BB962C8B-B14F-4D97-AF65-F5344CB8AC3E}">
        <p14:creationId xmlns:p14="http://schemas.microsoft.com/office/powerpoint/2010/main" val="1233169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4"/>
          <p:cNvSpPr txBox="1">
            <a:spLocks noGrp="1"/>
          </p:cNvSpPr>
          <p:nvPr>
            <p:ph type="title"/>
          </p:nvPr>
        </p:nvSpPr>
        <p:spPr>
          <a:xfrm>
            <a:off x="609600" y="274638"/>
            <a:ext cx="10972801" cy="1143000"/>
          </a:xfrm>
        </p:spPr>
        <p:txBody>
          <a:bodyPr spcFirstLastPara="1" wrap="square" lIns="91425" tIns="45700" rIns="91425" bIns="45700" anchor="ctr" anchorCtr="0">
            <a:normAutofit/>
          </a:bodyPr>
          <a:lstStyle/>
          <a:p>
            <a:pPr marL="0" lvl="0" indent="0" rtl="0">
              <a:spcBef>
                <a:spcPts val="0"/>
              </a:spcBef>
              <a:spcAft>
                <a:spcPts val="0"/>
              </a:spcAft>
              <a:buClr>
                <a:srgbClr val="485B71"/>
              </a:buClr>
              <a:buSzPts val="4000"/>
              <a:buFont typeface="Calibri"/>
              <a:buNone/>
            </a:pPr>
            <a:r>
              <a:rPr lang="en-US" dirty="0"/>
              <a:t>Operational Effectiveness</a:t>
            </a:r>
          </a:p>
        </p:txBody>
      </p:sp>
      <p:pic>
        <p:nvPicPr>
          <p:cNvPr id="160" name="Operational Effectiveness Image"/>
          <p:cNvPicPr>
            <a:picLocks noChangeAspect="1"/>
          </p:cNvPicPr>
          <p:nvPr/>
        </p:nvPicPr>
        <p:blipFill>
          <a:blip r:embed="rId3"/>
          <a:srcRect l="5569" r="27816" b="2"/>
          <a:stretch>
            <a:fillRect/>
          </a:stretch>
        </p:blipFill>
        <p:spPr>
          <a:xfrm>
            <a:off x="609600" y="1608138"/>
            <a:ext cx="5295900" cy="4352544"/>
          </a:xfrm>
          <a:prstGeom prst="rect">
            <a:avLst/>
          </a:prstGeom>
          <a:ln>
            <a:noFill/>
          </a:ln>
          <a:effectLst>
            <a:outerShdw blurRad="292100" dist="139700" dir="2700000" algn="tl" rotWithShape="0">
              <a:srgbClr val="333333">
                <a:alpha val="65000"/>
              </a:srgbClr>
            </a:outerShdw>
          </a:effectLst>
        </p:spPr>
      </p:pic>
      <p:sp>
        <p:nvSpPr>
          <p:cNvPr id="151" name="Google Shape;151;p24"/>
          <p:cNvSpPr txBox="1">
            <a:spLocks noGrp="1"/>
          </p:cNvSpPr>
          <p:nvPr>
            <p:ph type="body" idx="4294967295"/>
          </p:nvPr>
        </p:nvSpPr>
        <p:spPr>
          <a:xfrm>
            <a:off x="6286499" y="1608138"/>
            <a:ext cx="5415973" cy="4352544"/>
          </a:xfrm>
        </p:spPr>
        <p:txBody>
          <a:bodyPr spcFirstLastPara="1" lIns="91425" tIns="45700" rIns="91425" bIns="45700" anchor="t" anchorCtr="0">
            <a:normAutofit/>
          </a:bodyPr>
          <a:lstStyle/>
          <a:p>
            <a:pPr marL="342900" lvl="0" indent="-342900">
              <a:spcBef>
                <a:spcPts val="0"/>
              </a:spcBef>
              <a:spcAft>
                <a:spcPts val="600"/>
              </a:spcAft>
              <a:buClr>
                <a:srgbClr val="000000"/>
              </a:buClr>
              <a:buSzPts val="3200"/>
              <a:buFont typeface="Arial"/>
              <a:buChar char="•"/>
            </a:pPr>
            <a:r>
              <a:rPr lang="en-US" b="0" i="0" u="none" strike="noStrike" cap="none" dirty="0"/>
              <a:t>Institution Relationships</a:t>
            </a:r>
          </a:p>
          <a:p>
            <a:pPr marL="342900" lvl="0" indent="-342900">
              <a:spcBef>
                <a:spcPts val="0"/>
              </a:spcBef>
              <a:spcAft>
                <a:spcPts val="600"/>
              </a:spcAft>
              <a:buClr>
                <a:srgbClr val="000000"/>
              </a:buClr>
              <a:buSzPts val="3200"/>
              <a:buFont typeface="Arial"/>
              <a:buChar char="•"/>
            </a:pPr>
            <a:r>
              <a:rPr lang="en-US" b="0" i="0" u="none" strike="noStrike" cap="none" dirty="0"/>
              <a:t>Effective Meetings</a:t>
            </a:r>
          </a:p>
          <a:p>
            <a:pPr marL="342900" lvl="0" indent="-342900">
              <a:spcBef>
                <a:spcPts val="0"/>
              </a:spcBef>
              <a:spcAft>
                <a:spcPts val="600"/>
              </a:spcAft>
              <a:buClr>
                <a:srgbClr val="000000"/>
              </a:buClr>
              <a:buSzPts val="3200"/>
              <a:buFont typeface="Arial"/>
              <a:buChar char="•"/>
            </a:pPr>
            <a:r>
              <a:rPr lang="en-US" b="0" i="0" u="none" strike="noStrike" cap="none" dirty="0"/>
              <a:t>Unity and Servant Leadership</a:t>
            </a:r>
            <a:endParaRPr lang="en-US" dirty="0"/>
          </a:p>
          <a:p>
            <a:pPr marL="342900" lvl="0" indent="-342900">
              <a:spcBef>
                <a:spcPts val="0"/>
              </a:spcBef>
              <a:spcAft>
                <a:spcPts val="600"/>
              </a:spcAft>
              <a:buClr>
                <a:srgbClr val="000000"/>
              </a:buClr>
              <a:buSzPts val="3200"/>
              <a:buFont typeface="Arial"/>
              <a:buChar char="•"/>
            </a:pPr>
            <a:r>
              <a:rPr lang="en-US" b="0" i="0" u="none" strike="noStrike" cap="none" dirty="0"/>
              <a:t>Elections</a:t>
            </a:r>
          </a:p>
          <a:p>
            <a:pPr marL="342900" lvl="0" indent="-342900">
              <a:spcBef>
                <a:spcPts val="0"/>
              </a:spcBef>
              <a:spcAft>
                <a:spcPts val="600"/>
              </a:spcAft>
              <a:buClr>
                <a:srgbClr val="000000"/>
              </a:buClr>
              <a:buSzPts val="3200"/>
              <a:buFont typeface="Arial"/>
              <a:buChar char="•"/>
            </a:pPr>
            <a:r>
              <a:rPr lang="en-US" b="0" i="0" u="none" strike="noStrike" cap="none" dirty="0"/>
              <a:t>Mentoring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5"/>
          <p:cNvSpPr txBox="1">
            <a:spLocks noGrp="1"/>
          </p:cNvSpPr>
          <p:nvPr>
            <p:ph type="ctrTitle"/>
          </p:nvPr>
        </p:nvSpPr>
        <p:spPr>
          <a:xfrm>
            <a:off x="5714901" y="1676401"/>
            <a:ext cx="5181600" cy="1470025"/>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000"/>
              <a:buFont typeface="Calibri"/>
              <a:buNone/>
            </a:pPr>
            <a:r>
              <a:rPr lang="en-US" sz="5400" dirty="0"/>
              <a:t>Conclusion</a:t>
            </a:r>
            <a:endParaRPr sz="6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6" name="Google Shape;86;p16"/>
          <p:cNvSpPr txBox="1">
            <a:spLocks noGrp="1"/>
          </p:cNvSpPr>
          <p:nvPr>
            <p:ph type="subTitle" idx="1"/>
          </p:nvPr>
        </p:nvSpPr>
        <p:spPr>
          <a:xfrm>
            <a:off x="5713551" y="2835275"/>
            <a:ext cx="5182950" cy="1752600"/>
          </a:xfrm>
          <a:prstGeom prst="rect">
            <a:avLst/>
          </a:prstGeom>
          <a:noFill/>
          <a:ln>
            <a:noFill/>
          </a:ln>
        </p:spPr>
        <p:txBody>
          <a:bodyPr spcFirstLastPara="1" wrap="square" lIns="91425" tIns="45700" rIns="91425" bIns="45700" anchor="t" anchorCtr="0">
            <a:normAutofit/>
          </a:bodyPr>
          <a:lstStyle/>
          <a:p>
            <a:pPr marL="0" indent="0">
              <a:spcBef>
                <a:spcPts val="666"/>
              </a:spcBef>
              <a:buSzPct val="100000"/>
            </a:pPr>
            <a:r>
              <a:rPr lang="en-US" sz="4000" b="1" dirty="0"/>
              <a:t>Jay Perrien</a:t>
            </a:r>
          </a:p>
          <a:p>
            <a:pPr marL="0" lvl="0" indent="0" algn="ctr" rtl="0">
              <a:spcBef>
                <a:spcPts val="666"/>
              </a:spcBef>
              <a:spcAft>
                <a:spcPts val="0"/>
              </a:spcAft>
              <a:buClr>
                <a:srgbClr val="888888"/>
              </a:buClr>
              <a:buSzPct val="100000"/>
              <a:buNone/>
            </a:pPr>
            <a:r>
              <a:rPr lang="en-US" sz="4000" b="1" dirty="0"/>
              <a:t>Rick Wilminko</a:t>
            </a:r>
            <a:endParaRPr sz="3600" b="1" dirty="0"/>
          </a:p>
        </p:txBody>
      </p:sp>
      <p:sp>
        <p:nvSpPr>
          <p:cNvPr id="3" name="Title 2">
            <a:extLst>
              <a:ext uri="{FF2B5EF4-FFF2-40B4-BE49-F238E27FC236}">
                <a16:creationId xmlns:a16="http://schemas.microsoft.com/office/drawing/2014/main" id="{F05685B3-518E-383E-1E29-4114698A0D9D}"/>
              </a:ext>
            </a:extLst>
          </p:cNvPr>
          <p:cNvSpPr>
            <a:spLocks noGrp="1"/>
          </p:cNvSpPr>
          <p:nvPr>
            <p:ph type="ctrTitle"/>
          </p:nvPr>
        </p:nvSpPr>
        <p:spPr/>
        <p:txBody>
          <a:bodyPr/>
          <a:lstStyle/>
          <a:p>
            <a:r>
              <a:rPr lang="en-US" dirty="0"/>
              <a:t>Introductions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6"/>
          <p:cNvSpPr txBox="1">
            <a:spLocks noGrp="1"/>
          </p:cNvSpPr>
          <p:nvPr>
            <p:ph type="title"/>
          </p:nvPr>
        </p:nvSpPr>
        <p:spPr>
          <a:xfrm>
            <a:off x="609600" y="274638"/>
            <a:ext cx="10972801"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400"/>
              <a:buFont typeface="Calibri"/>
              <a:buNone/>
            </a:pPr>
            <a:r>
              <a:rPr lang="en-US" dirty="0"/>
              <a:t>Questions &amp; Answers</a:t>
            </a:r>
            <a:endParaRPr dirty="0"/>
          </a:p>
        </p:txBody>
      </p:sp>
      <p:pic>
        <p:nvPicPr>
          <p:cNvPr id="163" name="Google Shape;163;p26" descr="3D black question marks with one yellow question mark"/>
          <p:cNvPicPr preferRelativeResize="0"/>
          <p:nvPr/>
        </p:nvPicPr>
        <p:blipFill rotWithShape="1">
          <a:blip r:embed="rId3">
            <a:alphaModFix/>
          </a:blip>
          <a:srcRect l="6143" r="-1" b="-1"/>
          <a:stretch/>
        </p:blipFill>
        <p:spPr>
          <a:xfrm>
            <a:off x="609600" y="1600204"/>
            <a:ext cx="10972801" cy="426719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7"/>
          <p:cNvSpPr txBox="1">
            <a:spLocks noGrp="1"/>
          </p:cNvSpPr>
          <p:nvPr>
            <p:ph type="title"/>
          </p:nvPr>
        </p:nvSpPr>
        <p:spPr>
          <a:xfrm>
            <a:off x="4266723" y="274638"/>
            <a:ext cx="7315677" cy="1143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485B71"/>
              </a:buClr>
              <a:buSzPts val="3700"/>
              <a:buFont typeface="Calibri"/>
              <a:buNone/>
            </a:pPr>
            <a:r>
              <a:rPr lang="en-US" sz="3700" dirty="0"/>
              <a:t>Devotion and Prayer</a:t>
            </a:r>
            <a:endParaRPr dirty="0"/>
          </a:p>
        </p:txBody>
      </p:sp>
      <p:sp>
        <p:nvSpPr>
          <p:cNvPr id="2" name="TextBox 1">
            <a:extLst>
              <a:ext uri="{FF2B5EF4-FFF2-40B4-BE49-F238E27FC236}">
                <a16:creationId xmlns:a16="http://schemas.microsoft.com/office/drawing/2014/main" id="{E7DE0CB8-6AD2-93FE-F8C5-0779743023E9}"/>
              </a:ext>
            </a:extLst>
          </p:cNvPr>
          <p:cNvSpPr txBox="1"/>
          <p:nvPr/>
        </p:nvSpPr>
        <p:spPr>
          <a:xfrm>
            <a:off x="4536374" y="2019300"/>
            <a:ext cx="7046026" cy="3385542"/>
          </a:xfrm>
          <a:prstGeom prst="rect">
            <a:avLst/>
          </a:prstGeom>
          <a:noFill/>
        </p:spPr>
        <p:txBody>
          <a:bodyPr wrap="square" rtlCol="0">
            <a:spAutoFit/>
          </a:bodyPr>
          <a:lstStyle/>
          <a:p>
            <a:pPr algn="ctr"/>
            <a:r>
              <a:rPr lang="en-US" sz="4800" dirty="0"/>
              <a:t>Enjoy the Journey</a:t>
            </a:r>
          </a:p>
          <a:p>
            <a:r>
              <a:rPr lang="en-US" sz="4800" dirty="0"/>
              <a:t>“</a:t>
            </a:r>
            <a:r>
              <a:rPr lang="en-US" sz="2800" i="1" dirty="0"/>
              <a:t>Make a joyful noise to the Lord, all you lands! Serve the Lord with gladness! </a:t>
            </a:r>
          </a:p>
          <a:p>
            <a:r>
              <a:rPr lang="en-US" sz="2800" i="1" dirty="0"/>
              <a:t>Come before His presence with singing!</a:t>
            </a:r>
            <a:r>
              <a:rPr lang="en-US" sz="4800" dirty="0"/>
              <a:t>”</a:t>
            </a:r>
          </a:p>
          <a:p>
            <a:pPr algn="r"/>
            <a:r>
              <a:rPr lang="en-US" sz="2800" i="1" dirty="0"/>
              <a:t>-Psalm 100:1-2</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38C3078-77AB-5370-638E-87AE7B8D5723}"/>
              </a:ext>
            </a:extLst>
          </p:cNvPr>
          <p:cNvSpPr>
            <a:spLocks noGrp="1"/>
          </p:cNvSpPr>
          <p:nvPr>
            <p:ph type="body" idx="1"/>
          </p:nvPr>
        </p:nvSpPr>
        <p:spPr>
          <a:xfrm>
            <a:off x="508259" y="1559543"/>
            <a:ext cx="10972801" cy="4267197"/>
          </a:xfrm>
        </p:spPr>
        <p:txBody>
          <a:bodyPr anchor="ctr">
            <a:normAutofit/>
          </a:bodyPr>
          <a:lstStyle/>
          <a:p>
            <a:pPr marL="25400" indent="0" algn="ctr">
              <a:buNone/>
            </a:pPr>
            <a:r>
              <a:rPr lang="en-US" sz="3600" b="1" dirty="0">
                <a:solidFill>
                  <a:srgbClr val="FF0000"/>
                </a:solidFill>
              </a:rPr>
              <a:t>What makes an </a:t>
            </a:r>
            <a:r>
              <a:rPr lang="en-US" sz="3600" b="1" u="sng" dirty="0">
                <a:solidFill>
                  <a:srgbClr val="FF0000"/>
                </a:solidFill>
              </a:rPr>
              <a:t>Excellent</a:t>
            </a:r>
            <a:r>
              <a:rPr lang="en-US" sz="3600" b="1" dirty="0">
                <a:solidFill>
                  <a:srgbClr val="FF0000"/>
                </a:solidFill>
              </a:rPr>
              <a:t> Advisory Council?</a:t>
            </a:r>
          </a:p>
        </p:txBody>
      </p:sp>
      <p:sp>
        <p:nvSpPr>
          <p:cNvPr id="5" name="TextBox 4">
            <a:extLst>
              <a:ext uri="{FF2B5EF4-FFF2-40B4-BE49-F238E27FC236}">
                <a16:creationId xmlns:a16="http://schemas.microsoft.com/office/drawing/2014/main" id="{B46E7BF7-91AC-9E6A-388D-C84B4E4B8B0E}"/>
              </a:ext>
            </a:extLst>
          </p:cNvPr>
          <p:cNvSpPr txBox="1"/>
          <p:nvPr/>
        </p:nvSpPr>
        <p:spPr>
          <a:xfrm rot="20400305">
            <a:off x="730743" y="2092549"/>
            <a:ext cx="1961866" cy="461665"/>
          </a:xfrm>
          <a:prstGeom prst="rect">
            <a:avLst/>
          </a:prstGeom>
          <a:noFill/>
        </p:spPr>
        <p:txBody>
          <a:bodyPr wrap="square" rtlCol="0">
            <a:spAutoFit/>
          </a:bodyPr>
          <a:lstStyle/>
          <a:p>
            <a:pPr algn="ctr"/>
            <a:r>
              <a:rPr lang="en-US" sz="2400" b="1" dirty="0"/>
              <a:t>Teamwork</a:t>
            </a:r>
          </a:p>
        </p:txBody>
      </p:sp>
      <p:sp>
        <p:nvSpPr>
          <p:cNvPr id="6" name="TextBox 5">
            <a:extLst>
              <a:ext uri="{FF2B5EF4-FFF2-40B4-BE49-F238E27FC236}">
                <a16:creationId xmlns:a16="http://schemas.microsoft.com/office/drawing/2014/main" id="{126C5771-028C-8034-44A8-7E1FCE722154}"/>
              </a:ext>
            </a:extLst>
          </p:cNvPr>
          <p:cNvSpPr txBox="1"/>
          <p:nvPr/>
        </p:nvSpPr>
        <p:spPr>
          <a:xfrm rot="345625">
            <a:off x="6241724" y="2264613"/>
            <a:ext cx="1961866" cy="461665"/>
          </a:xfrm>
          <a:prstGeom prst="rect">
            <a:avLst/>
          </a:prstGeom>
          <a:noFill/>
        </p:spPr>
        <p:txBody>
          <a:bodyPr wrap="square" rtlCol="0">
            <a:spAutoFit/>
          </a:bodyPr>
          <a:lstStyle/>
          <a:p>
            <a:pPr algn="ctr"/>
            <a:r>
              <a:rPr lang="en-US" sz="2400" b="1" dirty="0"/>
              <a:t>Reliability</a:t>
            </a:r>
          </a:p>
        </p:txBody>
      </p:sp>
      <p:sp>
        <p:nvSpPr>
          <p:cNvPr id="7" name="TextBox 6">
            <a:extLst>
              <a:ext uri="{FF2B5EF4-FFF2-40B4-BE49-F238E27FC236}">
                <a16:creationId xmlns:a16="http://schemas.microsoft.com/office/drawing/2014/main" id="{2E773F8D-E6C3-06C4-08BF-10C725652CF1}"/>
              </a:ext>
            </a:extLst>
          </p:cNvPr>
          <p:cNvSpPr txBox="1"/>
          <p:nvPr/>
        </p:nvSpPr>
        <p:spPr>
          <a:xfrm rot="1305725">
            <a:off x="5206692" y="5122580"/>
            <a:ext cx="2457771" cy="461665"/>
          </a:xfrm>
          <a:prstGeom prst="rect">
            <a:avLst/>
          </a:prstGeom>
          <a:noFill/>
        </p:spPr>
        <p:txBody>
          <a:bodyPr wrap="square" rtlCol="0">
            <a:spAutoFit/>
          </a:bodyPr>
          <a:lstStyle/>
          <a:p>
            <a:pPr algn="ctr"/>
            <a:r>
              <a:rPr lang="en-US" sz="2400" b="1" dirty="0"/>
              <a:t>Accountability</a:t>
            </a:r>
          </a:p>
        </p:txBody>
      </p:sp>
      <p:sp>
        <p:nvSpPr>
          <p:cNvPr id="8" name="TextBox 7">
            <a:extLst>
              <a:ext uri="{FF2B5EF4-FFF2-40B4-BE49-F238E27FC236}">
                <a16:creationId xmlns:a16="http://schemas.microsoft.com/office/drawing/2014/main" id="{2FFFE7D6-C3C3-7B40-18D6-108D6B8B94B2}"/>
              </a:ext>
            </a:extLst>
          </p:cNvPr>
          <p:cNvSpPr txBox="1"/>
          <p:nvPr/>
        </p:nvSpPr>
        <p:spPr>
          <a:xfrm rot="1356914">
            <a:off x="9400337" y="2376762"/>
            <a:ext cx="2326295" cy="461665"/>
          </a:xfrm>
          <a:prstGeom prst="rect">
            <a:avLst/>
          </a:prstGeom>
          <a:noFill/>
        </p:spPr>
        <p:txBody>
          <a:bodyPr wrap="square" rtlCol="0">
            <a:spAutoFit/>
          </a:bodyPr>
          <a:lstStyle/>
          <a:p>
            <a:pPr algn="ctr"/>
            <a:r>
              <a:rPr lang="en-US" sz="2400" b="1" dirty="0"/>
              <a:t>Consistency</a:t>
            </a:r>
          </a:p>
        </p:txBody>
      </p:sp>
      <p:sp>
        <p:nvSpPr>
          <p:cNvPr id="9" name="TextBox 8">
            <a:extLst>
              <a:ext uri="{FF2B5EF4-FFF2-40B4-BE49-F238E27FC236}">
                <a16:creationId xmlns:a16="http://schemas.microsoft.com/office/drawing/2014/main" id="{83BB695D-C58E-2325-3DE2-DBEBB707DDCB}"/>
              </a:ext>
            </a:extLst>
          </p:cNvPr>
          <p:cNvSpPr txBox="1"/>
          <p:nvPr/>
        </p:nvSpPr>
        <p:spPr>
          <a:xfrm rot="20604651">
            <a:off x="7766532" y="5038908"/>
            <a:ext cx="2326122" cy="461665"/>
          </a:xfrm>
          <a:prstGeom prst="rect">
            <a:avLst/>
          </a:prstGeom>
          <a:noFill/>
        </p:spPr>
        <p:txBody>
          <a:bodyPr wrap="square" rtlCol="0">
            <a:spAutoFit/>
          </a:bodyPr>
          <a:lstStyle/>
          <a:p>
            <a:pPr algn="ctr"/>
            <a:r>
              <a:rPr lang="en-US" sz="2400" b="1" dirty="0"/>
              <a:t>Dependability</a:t>
            </a:r>
          </a:p>
        </p:txBody>
      </p:sp>
      <p:sp>
        <p:nvSpPr>
          <p:cNvPr id="10" name="TextBox 9">
            <a:extLst>
              <a:ext uri="{FF2B5EF4-FFF2-40B4-BE49-F238E27FC236}">
                <a16:creationId xmlns:a16="http://schemas.microsoft.com/office/drawing/2014/main" id="{A9C74AC2-A549-8CD2-1DCC-FF53076034DB}"/>
              </a:ext>
            </a:extLst>
          </p:cNvPr>
          <p:cNvSpPr txBox="1"/>
          <p:nvPr/>
        </p:nvSpPr>
        <p:spPr>
          <a:xfrm>
            <a:off x="7093984" y="4401006"/>
            <a:ext cx="1961866" cy="461665"/>
          </a:xfrm>
          <a:prstGeom prst="rect">
            <a:avLst/>
          </a:prstGeom>
          <a:noFill/>
        </p:spPr>
        <p:txBody>
          <a:bodyPr wrap="square" rtlCol="0">
            <a:spAutoFit/>
          </a:bodyPr>
          <a:lstStyle/>
          <a:p>
            <a:pPr algn="ctr"/>
            <a:r>
              <a:rPr lang="en-US" sz="2400" b="1" dirty="0"/>
              <a:t>Resilience</a:t>
            </a:r>
          </a:p>
        </p:txBody>
      </p:sp>
      <p:sp>
        <p:nvSpPr>
          <p:cNvPr id="11" name="TextBox 10">
            <a:extLst>
              <a:ext uri="{FF2B5EF4-FFF2-40B4-BE49-F238E27FC236}">
                <a16:creationId xmlns:a16="http://schemas.microsoft.com/office/drawing/2014/main" id="{9777B6EC-A964-4BD8-9295-E06AF5F34AB8}"/>
              </a:ext>
            </a:extLst>
          </p:cNvPr>
          <p:cNvSpPr txBox="1"/>
          <p:nvPr/>
        </p:nvSpPr>
        <p:spPr>
          <a:xfrm>
            <a:off x="3229648" y="2091599"/>
            <a:ext cx="2326122" cy="461665"/>
          </a:xfrm>
          <a:prstGeom prst="rect">
            <a:avLst/>
          </a:prstGeom>
          <a:noFill/>
        </p:spPr>
        <p:txBody>
          <a:bodyPr wrap="square" rtlCol="0">
            <a:spAutoFit/>
          </a:bodyPr>
          <a:lstStyle/>
          <a:p>
            <a:pPr algn="ctr"/>
            <a:r>
              <a:rPr lang="en-US" sz="2400" b="1" dirty="0"/>
              <a:t>Trust</a:t>
            </a:r>
          </a:p>
        </p:txBody>
      </p:sp>
      <p:sp>
        <p:nvSpPr>
          <p:cNvPr id="12" name="TextBox 11">
            <a:extLst>
              <a:ext uri="{FF2B5EF4-FFF2-40B4-BE49-F238E27FC236}">
                <a16:creationId xmlns:a16="http://schemas.microsoft.com/office/drawing/2014/main" id="{73ED563A-CB1F-AC62-7DDD-12A60388857F}"/>
              </a:ext>
            </a:extLst>
          </p:cNvPr>
          <p:cNvSpPr txBox="1"/>
          <p:nvPr/>
        </p:nvSpPr>
        <p:spPr>
          <a:xfrm>
            <a:off x="2809472" y="5375186"/>
            <a:ext cx="1961866" cy="461665"/>
          </a:xfrm>
          <a:prstGeom prst="rect">
            <a:avLst/>
          </a:prstGeom>
          <a:noFill/>
        </p:spPr>
        <p:txBody>
          <a:bodyPr wrap="square" rtlCol="0">
            <a:spAutoFit/>
          </a:bodyPr>
          <a:lstStyle/>
          <a:p>
            <a:pPr algn="ctr"/>
            <a:r>
              <a:rPr lang="en-US" sz="2400" b="1" dirty="0"/>
              <a:t>Aligned</a:t>
            </a:r>
          </a:p>
        </p:txBody>
      </p:sp>
      <p:sp>
        <p:nvSpPr>
          <p:cNvPr id="13" name="TextBox 12">
            <a:extLst>
              <a:ext uri="{FF2B5EF4-FFF2-40B4-BE49-F238E27FC236}">
                <a16:creationId xmlns:a16="http://schemas.microsoft.com/office/drawing/2014/main" id="{98293E2C-67CC-06F9-CCB1-41486CCC5D8D}"/>
              </a:ext>
            </a:extLst>
          </p:cNvPr>
          <p:cNvSpPr txBox="1"/>
          <p:nvPr/>
        </p:nvSpPr>
        <p:spPr>
          <a:xfrm>
            <a:off x="1015684" y="4966935"/>
            <a:ext cx="1961866" cy="461665"/>
          </a:xfrm>
          <a:prstGeom prst="rect">
            <a:avLst/>
          </a:prstGeom>
          <a:noFill/>
        </p:spPr>
        <p:txBody>
          <a:bodyPr wrap="square" rtlCol="0">
            <a:spAutoFit/>
          </a:bodyPr>
          <a:lstStyle/>
          <a:p>
            <a:pPr algn="ctr"/>
            <a:r>
              <a:rPr lang="en-US" sz="2400" b="1" dirty="0"/>
              <a:t>Focus</a:t>
            </a:r>
          </a:p>
        </p:txBody>
      </p:sp>
      <p:sp>
        <p:nvSpPr>
          <p:cNvPr id="14" name="TextBox 13">
            <a:extLst>
              <a:ext uri="{FF2B5EF4-FFF2-40B4-BE49-F238E27FC236}">
                <a16:creationId xmlns:a16="http://schemas.microsoft.com/office/drawing/2014/main" id="{33B9B5C9-135B-60E5-118B-FAA0BA4AF10B}"/>
              </a:ext>
            </a:extLst>
          </p:cNvPr>
          <p:cNvSpPr txBox="1"/>
          <p:nvPr/>
        </p:nvSpPr>
        <p:spPr>
          <a:xfrm rot="334616">
            <a:off x="2153265" y="2727105"/>
            <a:ext cx="2453773" cy="461665"/>
          </a:xfrm>
          <a:prstGeom prst="rect">
            <a:avLst/>
          </a:prstGeom>
          <a:noFill/>
        </p:spPr>
        <p:txBody>
          <a:bodyPr wrap="square" rtlCol="0">
            <a:spAutoFit/>
          </a:bodyPr>
          <a:lstStyle/>
          <a:p>
            <a:pPr algn="ctr"/>
            <a:r>
              <a:rPr lang="en-US" sz="2400" b="1" dirty="0"/>
              <a:t>Collaboration</a:t>
            </a:r>
          </a:p>
        </p:txBody>
      </p:sp>
      <p:sp>
        <p:nvSpPr>
          <p:cNvPr id="15" name="TextBox 14">
            <a:extLst>
              <a:ext uri="{FF2B5EF4-FFF2-40B4-BE49-F238E27FC236}">
                <a16:creationId xmlns:a16="http://schemas.microsoft.com/office/drawing/2014/main" id="{00B93B83-8BCB-B108-F63B-20063907B4E1}"/>
              </a:ext>
            </a:extLst>
          </p:cNvPr>
          <p:cNvSpPr txBox="1"/>
          <p:nvPr/>
        </p:nvSpPr>
        <p:spPr>
          <a:xfrm rot="21353866">
            <a:off x="2626370" y="4358514"/>
            <a:ext cx="2374320" cy="461665"/>
          </a:xfrm>
          <a:prstGeom prst="rect">
            <a:avLst/>
          </a:prstGeom>
          <a:noFill/>
        </p:spPr>
        <p:txBody>
          <a:bodyPr wrap="square" rtlCol="0">
            <a:spAutoFit/>
          </a:bodyPr>
          <a:lstStyle/>
          <a:p>
            <a:pPr algn="ctr"/>
            <a:r>
              <a:rPr lang="en-US" sz="2400" b="1" dirty="0"/>
              <a:t>Communicate</a:t>
            </a:r>
          </a:p>
        </p:txBody>
      </p:sp>
      <p:sp>
        <p:nvSpPr>
          <p:cNvPr id="16" name="TextBox 15">
            <a:extLst>
              <a:ext uri="{FF2B5EF4-FFF2-40B4-BE49-F238E27FC236}">
                <a16:creationId xmlns:a16="http://schemas.microsoft.com/office/drawing/2014/main" id="{EA17E00F-9618-BFB7-07A0-40B26CBEC0DC}"/>
              </a:ext>
            </a:extLst>
          </p:cNvPr>
          <p:cNvSpPr txBox="1"/>
          <p:nvPr/>
        </p:nvSpPr>
        <p:spPr>
          <a:xfrm rot="354980">
            <a:off x="8479914" y="2597706"/>
            <a:ext cx="1961866" cy="461665"/>
          </a:xfrm>
          <a:prstGeom prst="rect">
            <a:avLst/>
          </a:prstGeom>
          <a:noFill/>
        </p:spPr>
        <p:txBody>
          <a:bodyPr wrap="square" rtlCol="0">
            <a:spAutoFit/>
          </a:bodyPr>
          <a:lstStyle/>
          <a:p>
            <a:pPr algn="ctr"/>
            <a:r>
              <a:rPr lang="en-US" sz="2400" b="1" dirty="0"/>
              <a:t>Empowered</a:t>
            </a:r>
          </a:p>
        </p:txBody>
      </p:sp>
      <p:sp>
        <p:nvSpPr>
          <p:cNvPr id="17" name="TextBox 16">
            <a:extLst>
              <a:ext uri="{FF2B5EF4-FFF2-40B4-BE49-F238E27FC236}">
                <a16:creationId xmlns:a16="http://schemas.microsoft.com/office/drawing/2014/main" id="{15FA4C68-138D-B418-B620-1501A6D2E582}"/>
              </a:ext>
            </a:extLst>
          </p:cNvPr>
          <p:cNvSpPr txBox="1"/>
          <p:nvPr/>
        </p:nvSpPr>
        <p:spPr>
          <a:xfrm rot="357075">
            <a:off x="730743" y="5814150"/>
            <a:ext cx="1961866" cy="461665"/>
          </a:xfrm>
          <a:prstGeom prst="rect">
            <a:avLst/>
          </a:prstGeom>
          <a:noFill/>
        </p:spPr>
        <p:txBody>
          <a:bodyPr wrap="square" rtlCol="0">
            <a:spAutoFit/>
          </a:bodyPr>
          <a:lstStyle/>
          <a:p>
            <a:pPr algn="ctr"/>
            <a:r>
              <a:rPr lang="en-US" sz="2400" b="1" dirty="0"/>
              <a:t>Supportive</a:t>
            </a:r>
          </a:p>
        </p:txBody>
      </p:sp>
      <p:sp>
        <p:nvSpPr>
          <p:cNvPr id="18" name="TextBox 17">
            <a:extLst>
              <a:ext uri="{FF2B5EF4-FFF2-40B4-BE49-F238E27FC236}">
                <a16:creationId xmlns:a16="http://schemas.microsoft.com/office/drawing/2014/main" id="{695BED42-F375-F0FA-54E6-15FCE446771A}"/>
              </a:ext>
            </a:extLst>
          </p:cNvPr>
          <p:cNvSpPr txBox="1"/>
          <p:nvPr/>
        </p:nvSpPr>
        <p:spPr>
          <a:xfrm rot="20662910">
            <a:off x="0" y="3429000"/>
            <a:ext cx="1961866" cy="461665"/>
          </a:xfrm>
          <a:prstGeom prst="rect">
            <a:avLst/>
          </a:prstGeom>
          <a:noFill/>
        </p:spPr>
        <p:txBody>
          <a:bodyPr wrap="square" rtlCol="0">
            <a:spAutoFit/>
          </a:bodyPr>
          <a:lstStyle/>
          <a:p>
            <a:pPr algn="ctr"/>
            <a:r>
              <a:rPr lang="en-US" sz="2400" b="1" dirty="0"/>
              <a:t>Empathy</a:t>
            </a:r>
          </a:p>
        </p:txBody>
      </p:sp>
      <p:sp>
        <p:nvSpPr>
          <p:cNvPr id="19" name="TextBox 18">
            <a:extLst>
              <a:ext uri="{FF2B5EF4-FFF2-40B4-BE49-F238E27FC236}">
                <a16:creationId xmlns:a16="http://schemas.microsoft.com/office/drawing/2014/main" id="{A5686B65-BD9D-1A4D-7D28-A545A43896A2}"/>
              </a:ext>
            </a:extLst>
          </p:cNvPr>
          <p:cNvSpPr txBox="1"/>
          <p:nvPr/>
        </p:nvSpPr>
        <p:spPr>
          <a:xfrm rot="21126663">
            <a:off x="4356383" y="5908960"/>
            <a:ext cx="1961866" cy="461665"/>
          </a:xfrm>
          <a:prstGeom prst="rect">
            <a:avLst/>
          </a:prstGeom>
          <a:noFill/>
        </p:spPr>
        <p:txBody>
          <a:bodyPr wrap="square" rtlCol="0">
            <a:spAutoFit/>
          </a:bodyPr>
          <a:lstStyle/>
          <a:p>
            <a:pPr algn="ctr"/>
            <a:r>
              <a:rPr lang="en-US" sz="2400" b="1" dirty="0"/>
              <a:t>Adaptability</a:t>
            </a:r>
          </a:p>
        </p:txBody>
      </p:sp>
      <p:sp>
        <p:nvSpPr>
          <p:cNvPr id="20" name="TextBox 19">
            <a:extLst>
              <a:ext uri="{FF2B5EF4-FFF2-40B4-BE49-F238E27FC236}">
                <a16:creationId xmlns:a16="http://schemas.microsoft.com/office/drawing/2014/main" id="{C19DB073-5E5D-737F-5D10-F8D12A07B7A6}"/>
              </a:ext>
            </a:extLst>
          </p:cNvPr>
          <p:cNvSpPr txBox="1"/>
          <p:nvPr/>
        </p:nvSpPr>
        <p:spPr>
          <a:xfrm>
            <a:off x="4789382" y="1477323"/>
            <a:ext cx="1961866" cy="461665"/>
          </a:xfrm>
          <a:prstGeom prst="rect">
            <a:avLst/>
          </a:prstGeom>
          <a:noFill/>
        </p:spPr>
        <p:txBody>
          <a:bodyPr wrap="square" rtlCol="0">
            <a:spAutoFit/>
          </a:bodyPr>
          <a:lstStyle/>
          <a:p>
            <a:pPr algn="ctr"/>
            <a:r>
              <a:rPr lang="en-US" sz="2400" b="1" dirty="0"/>
              <a:t>Diversity</a:t>
            </a:r>
          </a:p>
        </p:txBody>
      </p:sp>
      <p:sp>
        <p:nvSpPr>
          <p:cNvPr id="21" name="TextBox 20">
            <a:extLst>
              <a:ext uri="{FF2B5EF4-FFF2-40B4-BE49-F238E27FC236}">
                <a16:creationId xmlns:a16="http://schemas.microsoft.com/office/drawing/2014/main" id="{4D8B2DBB-E3E0-B090-B7DB-0F0D7B6F693B}"/>
              </a:ext>
            </a:extLst>
          </p:cNvPr>
          <p:cNvSpPr txBox="1"/>
          <p:nvPr/>
        </p:nvSpPr>
        <p:spPr>
          <a:xfrm rot="229791">
            <a:off x="9750866" y="4221752"/>
            <a:ext cx="1961866" cy="461665"/>
          </a:xfrm>
          <a:prstGeom prst="rect">
            <a:avLst/>
          </a:prstGeom>
          <a:noFill/>
        </p:spPr>
        <p:txBody>
          <a:bodyPr wrap="square" rtlCol="0">
            <a:spAutoFit/>
          </a:bodyPr>
          <a:lstStyle/>
          <a:p>
            <a:pPr algn="ctr"/>
            <a:r>
              <a:rPr lang="en-US" sz="2400" b="1" dirty="0"/>
              <a:t>Inclusive</a:t>
            </a:r>
          </a:p>
        </p:txBody>
      </p:sp>
      <p:sp>
        <p:nvSpPr>
          <p:cNvPr id="22" name="TextBox 21">
            <a:extLst>
              <a:ext uri="{FF2B5EF4-FFF2-40B4-BE49-F238E27FC236}">
                <a16:creationId xmlns:a16="http://schemas.microsoft.com/office/drawing/2014/main" id="{8666238A-248B-8C64-CF31-C00E605FAFFD}"/>
              </a:ext>
            </a:extLst>
          </p:cNvPr>
          <p:cNvSpPr txBox="1"/>
          <p:nvPr/>
        </p:nvSpPr>
        <p:spPr>
          <a:xfrm>
            <a:off x="7093984" y="1642323"/>
            <a:ext cx="1961866" cy="461665"/>
          </a:xfrm>
          <a:prstGeom prst="rect">
            <a:avLst/>
          </a:prstGeom>
          <a:noFill/>
        </p:spPr>
        <p:txBody>
          <a:bodyPr wrap="square" rtlCol="0">
            <a:spAutoFit/>
          </a:bodyPr>
          <a:lstStyle/>
          <a:p>
            <a:pPr algn="ctr"/>
            <a:r>
              <a:rPr lang="en-US" sz="2400" b="1" dirty="0"/>
              <a:t>Goals</a:t>
            </a:r>
          </a:p>
        </p:txBody>
      </p:sp>
      <p:sp>
        <p:nvSpPr>
          <p:cNvPr id="23" name="TextBox 22">
            <a:extLst>
              <a:ext uri="{FF2B5EF4-FFF2-40B4-BE49-F238E27FC236}">
                <a16:creationId xmlns:a16="http://schemas.microsoft.com/office/drawing/2014/main" id="{73E4C069-D07E-5594-0A51-C9F3F2CDEC39}"/>
              </a:ext>
            </a:extLst>
          </p:cNvPr>
          <p:cNvSpPr txBox="1"/>
          <p:nvPr/>
        </p:nvSpPr>
        <p:spPr>
          <a:xfrm>
            <a:off x="4924863" y="2849537"/>
            <a:ext cx="1961866" cy="461665"/>
          </a:xfrm>
          <a:prstGeom prst="rect">
            <a:avLst/>
          </a:prstGeom>
          <a:noFill/>
        </p:spPr>
        <p:txBody>
          <a:bodyPr wrap="square" rtlCol="0">
            <a:spAutoFit/>
          </a:bodyPr>
          <a:lstStyle/>
          <a:p>
            <a:pPr algn="ctr"/>
            <a:r>
              <a:rPr lang="en-US" sz="2400" b="1" dirty="0"/>
              <a:t>Humble</a:t>
            </a:r>
          </a:p>
        </p:txBody>
      </p:sp>
      <p:sp>
        <p:nvSpPr>
          <p:cNvPr id="24" name="TextBox 23">
            <a:extLst>
              <a:ext uri="{FF2B5EF4-FFF2-40B4-BE49-F238E27FC236}">
                <a16:creationId xmlns:a16="http://schemas.microsoft.com/office/drawing/2014/main" id="{19186EBE-5EEF-B5FF-89D3-BB84ACD6E2AF}"/>
              </a:ext>
            </a:extLst>
          </p:cNvPr>
          <p:cNvSpPr txBox="1"/>
          <p:nvPr/>
        </p:nvSpPr>
        <p:spPr>
          <a:xfrm rot="556987">
            <a:off x="9349625" y="5804923"/>
            <a:ext cx="1961866" cy="461665"/>
          </a:xfrm>
          <a:prstGeom prst="rect">
            <a:avLst/>
          </a:prstGeom>
          <a:noFill/>
        </p:spPr>
        <p:txBody>
          <a:bodyPr wrap="square" rtlCol="0">
            <a:spAutoFit/>
          </a:bodyPr>
          <a:lstStyle/>
          <a:p>
            <a:pPr algn="ctr"/>
            <a:r>
              <a:rPr lang="en-US" sz="2400" b="1" dirty="0"/>
              <a:t>Aligned</a:t>
            </a:r>
          </a:p>
        </p:txBody>
      </p:sp>
      <p:sp>
        <p:nvSpPr>
          <p:cNvPr id="25" name="TextBox 24">
            <a:extLst>
              <a:ext uri="{FF2B5EF4-FFF2-40B4-BE49-F238E27FC236}">
                <a16:creationId xmlns:a16="http://schemas.microsoft.com/office/drawing/2014/main" id="{330770B8-9815-6938-E0EC-D21849C90692}"/>
              </a:ext>
            </a:extLst>
          </p:cNvPr>
          <p:cNvSpPr txBox="1"/>
          <p:nvPr/>
        </p:nvSpPr>
        <p:spPr>
          <a:xfrm>
            <a:off x="5132118" y="4198558"/>
            <a:ext cx="1961866" cy="461665"/>
          </a:xfrm>
          <a:prstGeom prst="rect">
            <a:avLst/>
          </a:prstGeom>
          <a:noFill/>
        </p:spPr>
        <p:txBody>
          <a:bodyPr wrap="square" rtlCol="0">
            <a:spAutoFit/>
          </a:bodyPr>
          <a:lstStyle/>
          <a:p>
            <a:pPr algn="ctr"/>
            <a:r>
              <a:rPr lang="en-US" sz="2400" b="1" dirty="0"/>
              <a:t>Cohesion</a:t>
            </a:r>
          </a:p>
        </p:txBody>
      </p:sp>
      <p:sp>
        <p:nvSpPr>
          <p:cNvPr id="26" name="TextBox 25">
            <a:extLst>
              <a:ext uri="{FF2B5EF4-FFF2-40B4-BE49-F238E27FC236}">
                <a16:creationId xmlns:a16="http://schemas.microsoft.com/office/drawing/2014/main" id="{74DBD857-72A0-C2BE-AE25-77C908BA9115}"/>
              </a:ext>
            </a:extLst>
          </p:cNvPr>
          <p:cNvSpPr txBox="1"/>
          <p:nvPr/>
        </p:nvSpPr>
        <p:spPr>
          <a:xfrm rot="761733">
            <a:off x="448433" y="4213113"/>
            <a:ext cx="1961866" cy="461665"/>
          </a:xfrm>
          <a:prstGeom prst="rect">
            <a:avLst/>
          </a:prstGeom>
          <a:noFill/>
        </p:spPr>
        <p:txBody>
          <a:bodyPr wrap="square" rtlCol="0">
            <a:spAutoFit/>
          </a:bodyPr>
          <a:lstStyle/>
          <a:p>
            <a:pPr algn="ctr"/>
            <a:r>
              <a:rPr lang="en-US" sz="2400" b="1" dirty="0"/>
              <a:t>Oneness</a:t>
            </a:r>
          </a:p>
        </p:txBody>
      </p:sp>
      <p:sp>
        <p:nvSpPr>
          <p:cNvPr id="27" name="TextBox 26">
            <a:extLst>
              <a:ext uri="{FF2B5EF4-FFF2-40B4-BE49-F238E27FC236}">
                <a16:creationId xmlns:a16="http://schemas.microsoft.com/office/drawing/2014/main" id="{446E3305-2B9D-530F-72A5-74C5DECD199C}"/>
              </a:ext>
            </a:extLst>
          </p:cNvPr>
          <p:cNvSpPr txBox="1"/>
          <p:nvPr/>
        </p:nvSpPr>
        <p:spPr>
          <a:xfrm>
            <a:off x="2656148" y="1485569"/>
            <a:ext cx="1961866" cy="461665"/>
          </a:xfrm>
          <a:prstGeom prst="rect">
            <a:avLst/>
          </a:prstGeom>
          <a:noFill/>
        </p:spPr>
        <p:txBody>
          <a:bodyPr wrap="square" rtlCol="0">
            <a:spAutoFit/>
          </a:bodyPr>
          <a:lstStyle/>
          <a:p>
            <a:pPr algn="ctr"/>
            <a:r>
              <a:rPr lang="en-US" sz="2400" b="1" dirty="0"/>
              <a:t>Synergy</a:t>
            </a:r>
          </a:p>
        </p:txBody>
      </p:sp>
      <p:sp>
        <p:nvSpPr>
          <p:cNvPr id="28" name="TextBox 27">
            <a:extLst>
              <a:ext uri="{FF2B5EF4-FFF2-40B4-BE49-F238E27FC236}">
                <a16:creationId xmlns:a16="http://schemas.microsoft.com/office/drawing/2014/main" id="{416A255E-12F6-CCCC-2FEF-261A370081AC}"/>
              </a:ext>
            </a:extLst>
          </p:cNvPr>
          <p:cNvSpPr txBox="1"/>
          <p:nvPr/>
        </p:nvSpPr>
        <p:spPr>
          <a:xfrm>
            <a:off x="103483" y="1629934"/>
            <a:ext cx="1961866" cy="461665"/>
          </a:xfrm>
          <a:prstGeom prst="rect">
            <a:avLst/>
          </a:prstGeom>
          <a:noFill/>
        </p:spPr>
        <p:txBody>
          <a:bodyPr wrap="square" rtlCol="0">
            <a:spAutoFit/>
          </a:bodyPr>
          <a:lstStyle/>
          <a:p>
            <a:pPr algn="ctr"/>
            <a:r>
              <a:rPr lang="en-US" sz="2400" b="1" dirty="0"/>
              <a:t>Receptive</a:t>
            </a:r>
          </a:p>
        </p:txBody>
      </p:sp>
      <p:sp>
        <p:nvSpPr>
          <p:cNvPr id="29" name="TextBox 28">
            <a:extLst>
              <a:ext uri="{FF2B5EF4-FFF2-40B4-BE49-F238E27FC236}">
                <a16:creationId xmlns:a16="http://schemas.microsoft.com/office/drawing/2014/main" id="{C894C399-5818-D8D4-F6F1-5DEDF7AE2311}"/>
              </a:ext>
            </a:extLst>
          </p:cNvPr>
          <p:cNvSpPr txBox="1"/>
          <p:nvPr/>
        </p:nvSpPr>
        <p:spPr>
          <a:xfrm>
            <a:off x="6852008" y="6162303"/>
            <a:ext cx="1961866" cy="461665"/>
          </a:xfrm>
          <a:prstGeom prst="rect">
            <a:avLst/>
          </a:prstGeom>
          <a:noFill/>
        </p:spPr>
        <p:txBody>
          <a:bodyPr wrap="square" rtlCol="0">
            <a:spAutoFit/>
          </a:bodyPr>
          <a:lstStyle/>
          <a:p>
            <a:pPr algn="ctr"/>
            <a:r>
              <a:rPr lang="en-US" sz="2400" b="1" dirty="0"/>
              <a:t>Respectful</a:t>
            </a:r>
          </a:p>
        </p:txBody>
      </p:sp>
      <p:sp>
        <p:nvSpPr>
          <p:cNvPr id="30" name="TextBox 29">
            <a:extLst>
              <a:ext uri="{FF2B5EF4-FFF2-40B4-BE49-F238E27FC236}">
                <a16:creationId xmlns:a16="http://schemas.microsoft.com/office/drawing/2014/main" id="{ABEB1231-783C-4112-8470-DF1A36DD7A8D}"/>
              </a:ext>
            </a:extLst>
          </p:cNvPr>
          <p:cNvSpPr txBox="1"/>
          <p:nvPr/>
        </p:nvSpPr>
        <p:spPr>
          <a:xfrm rot="20935479">
            <a:off x="10230134" y="3429429"/>
            <a:ext cx="1961866" cy="461665"/>
          </a:xfrm>
          <a:prstGeom prst="rect">
            <a:avLst/>
          </a:prstGeom>
          <a:noFill/>
        </p:spPr>
        <p:txBody>
          <a:bodyPr wrap="square" rtlCol="0">
            <a:spAutoFit/>
          </a:bodyPr>
          <a:lstStyle/>
          <a:p>
            <a:pPr algn="ctr"/>
            <a:r>
              <a:rPr lang="en-US" sz="2400" b="1" dirty="0"/>
              <a:t>Tolerant</a:t>
            </a:r>
          </a:p>
        </p:txBody>
      </p:sp>
      <p:sp>
        <p:nvSpPr>
          <p:cNvPr id="31" name="TextBox 30">
            <a:extLst>
              <a:ext uri="{FF2B5EF4-FFF2-40B4-BE49-F238E27FC236}">
                <a16:creationId xmlns:a16="http://schemas.microsoft.com/office/drawing/2014/main" id="{41AF1297-CCB0-748B-28D3-338B09A3CC2C}"/>
              </a:ext>
            </a:extLst>
          </p:cNvPr>
          <p:cNvSpPr txBox="1"/>
          <p:nvPr/>
        </p:nvSpPr>
        <p:spPr>
          <a:xfrm>
            <a:off x="228609" y="2828539"/>
            <a:ext cx="1961866" cy="461665"/>
          </a:xfrm>
          <a:prstGeom prst="rect">
            <a:avLst/>
          </a:prstGeom>
          <a:noFill/>
        </p:spPr>
        <p:txBody>
          <a:bodyPr wrap="square" rtlCol="0">
            <a:spAutoFit/>
          </a:bodyPr>
          <a:lstStyle/>
          <a:p>
            <a:pPr algn="ctr"/>
            <a:r>
              <a:rPr lang="en-US" sz="2400" b="1" dirty="0"/>
              <a:t>Comply</a:t>
            </a:r>
          </a:p>
        </p:txBody>
      </p:sp>
      <p:sp>
        <p:nvSpPr>
          <p:cNvPr id="32" name="TextBox 31">
            <a:extLst>
              <a:ext uri="{FF2B5EF4-FFF2-40B4-BE49-F238E27FC236}">
                <a16:creationId xmlns:a16="http://schemas.microsoft.com/office/drawing/2014/main" id="{1C053213-5209-6ECC-164B-34DAC7F70886}"/>
              </a:ext>
            </a:extLst>
          </p:cNvPr>
          <p:cNvSpPr txBox="1"/>
          <p:nvPr/>
        </p:nvSpPr>
        <p:spPr>
          <a:xfrm rot="412262">
            <a:off x="6595872" y="2899165"/>
            <a:ext cx="2326122" cy="461665"/>
          </a:xfrm>
          <a:prstGeom prst="rect">
            <a:avLst/>
          </a:prstGeom>
          <a:noFill/>
        </p:spPr>
        <p:txBody>
          <a:bodyPr wrap="square" rtlCol="0">
            <a:spAutoFit/>
          </a:bodyPr>
          <a:lstStyle/>
          <a:p>
            <a:pPr algn="ctr"/>
            <a:r>
              <a:rPr lang="en-US" sz="2400" b="1" dirty="0"/>
              <a:t>Service</a:t>
            </a:r>
          </a:p>
        </p:txBody>
      </p:sp>
      <p:sp>
        <p:nvSpPr>
          <p:cNvPr id="33" name="TextBox 32">
            <a:extLst>
              <a:ext uri="{FF2B5EF4-FFF2-40B4-BE49-F238E27FC236}">
                <a16:creationId xmlns:a16="http://schemas.microsoft.com/office/drawing/2014/main" id="{875B6C06-ADC2-3E3D-E722-B740D007293E}"/>
              </a:ext>
            </a:extLst>
          </p:cNvPr>
          <p:cNvSpPr txBox="1"/>
          <p:nvPr/>
        </p:nvSpPr>
        <p:spPr>
          <a:xfrm rot="20526307">
            <a:off x="2272630" y="5974335"/>
            <a:ext cx="2326122" cy="461665"/>
          </a:xfrm>
          <a:prstGeom prst="rect">
            <a:avLst/>
          </a:prstGeom>
          <a:noFill/>
        </p:spPr>
        <p:txBody>
          <a:bodyPr wrap="square" rtlCol="0">
            <a:spAutoFit/>
          </a:bodyPr>
          <a:lstStyle/>
          <a:p>
            <a:pPr algn="ctr"/>
            <a:r>
              <a:rPr lang="en-US" sz="2400" b="1" dirty="0"/>
              <a:t>Kindness</a:t>
            </a:r>
          </a:p>
        </p:txBody>
      </p:sp>
      <p:sp>
        <p:nvSpPr>
          <p:cNvPr id="34" name="TextBox 33">
            <a:extLst>
              <a:ext uri="{FF2B5EF4-FFF2-40B4-BE49-F238E27FC236}">
                <a16:creationId xmlns:a16="http://schemas.microsoft.com/office/drawing/2014/main" id="{571AFA3C-7A93-A642-5491-8A27631B89B0}"/>
              </a:ext>
            </a:extLst>
          </p:cNvPr>
          <p:cNvSpPr txBox="1"/>
          <p:nvPr/>
        </p:nvSpPr>
        <p:spPr>
          <a:xfrm rot="20526307">
            <a:off x="4486106" y="2167748"/>
            <a:ext cx="2326122" cy="461665"/>
          </a:xfrm>
          <a:prstGeom prst="rect">
            <a:avLst/>
          </a:prstGeom>
          <a:noFill/>
        </p:spPr>
        <p:txBody>
          <a:bodyPr wrap="square" rtlCol="0">
            <a:spAutoFit/>
          </a:bodyPr>
          <a:lstStyle/>
          <a:p>
            <a:pPr algn="ctr"/>
            <a:r>
              <a:rPr lang="en-US" sz="2400" b="1" dirty="0"/>
              <a:t>Faithfulness</a:t>
            </a:r>
          </a:p>
        </p:txBody>
      </p:sp>
      <p:sp>
        <p:nvSpPr>
          <p:cNvPr id="35" name="TextBox 34">
            <a:extLst>
              <a:ext uri="{FF2B5EF4-FFF2-40B4-BE49-F238E27FC236}">
                <a16:creationId xmlns:a16="http://schemas.microsoft.com/office/drawing/2014/main" id="{081CEEDD-1CF7-ADC8-3343-AFA62304CBDE}"/>
              </a:ext>
            </a:extLst>
          </p:cNvPr>
          <p:cNvSpPr txBox="1"/>
          <p:nvPr/>
        </p:nvSpPr>
        <p:spPr>
          <a:xfrm rot="944532">
            <a:off x="9878018" y="5144353"/>
            <a:ext cx="2326122" cy="461665"/>
          </a:xfrm>
          <a:prstGeom prst="rect">
            <a:avLst/>
          </a:prstGeom>
          <a:noFill/>
        </p:spPr>
        <p:txBody>
          <a:bodyPr wrap="square" rtlCol="0">
            <a:spAutoFit/>
          </a:bodyPr>
          <a:lstStyle/>
          <a:p>
            <a:pPr algn="ctr"/>
            <a:r>
              <a:rPr lang="en-US" sz="2400" b="1" dirty="0"/>
              <a:t>Peaceful</a:t>
            </a:r>
          </a:p>
        </p:txBody>
      </p:sp>
      <p:sp>
        <p:nvSpPr>
          <p:cNvPr id="36" name="TextBox 35">
            <a:extLst>
              <a:ext uri="{FF2B5EF4-FFF2-40B4-BE49-F238E27FC236}">
                <a16:creationId xmlns:a16="http://schemas.microsoft.com/office/drawing/2014/main" id="{27E8EE43-129D-D04F-B0AF-D6BE8E5CFFDE}"/>
              </a:ext>
            </a:extLst>
          </p:cNvPr>
          <p:cNvSpPr txBox="1"/>
          <p:nvPr/>
        </p:nvSpPr>
        <p:spPr>
          <a:xfrm>
            <a:off x="9213258" y="1595558"/>
            <a:ext cx="2326122" cy="461665"/>
          </a:xfrm>
          <a:prstGeom prst="rect">
            <a:avLst/>
          </a:prstGeom>
          <a:noFill/>
        </p:spPr>
        <p:txBody>
          <a:bodyPr wrap="square" rtlCol="0">
            <a:spAutoFit/>
          </a:bodyPr>
          <a:lstStyle/>
          <a:p>
            <a:pPr algn="ctr"/>
            <a:r>
              <a:rPr lang="en-US" sz="2400" b="1" dirty="0"/>
              <a:t>Joyful</a:t>
            </a:r>
          </a:p>
        </p:txBody>
      </p:sp>
    </p:spTree>
    <p:extLst>
      <p:ext uri="{BB962C8B-B14F-4D97-AF65-F5344CB8AC3E}">
        <p14:creationId xmlns:p14="http://schemas.microsoft.com/office/powerpoint/2010/main" val="2713531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500"/>
                                  </p:stCondLst>
                                  <p:childTnLst>
                                    <p:set>
                                      <p:cBhvr>
                                        <p:cTn id="12" dur="1" fill="hold">
                                          <p:stCondLst>
                                            <p:cond delay="0"/>
                                          </p:stCondLst>
                                        </p:cTn>
                                        <p:tgtEl>
                                          <p:spTgt spid="12"/>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grpId="0" nodeType="afterEffect">
                                  <p:stCondLst>
                                    <p:cond delay="500"/>
                                  </p:stCondLst>
                                  <p:childTnLst>
                                    <p:set>
                                      <p:cBhvr>
                                        <p:cTn id="15" dur="1" fill="hold">
                                          <p:stCondLst>
                                            <p:cond delay="0"/>
                                          </p:stCondLst>
                                        </p:cTn>
                                        <p:tgtEl>
                                          <p:spTgt spid="21"/>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grpId="0" nodeType="afterEffect">
                                  <p:stCondLst>
                                    <p:cond delay="50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grpId="0" nodeType="afterEffect">
                                  <p:stCondLst>
                                    <p:cond delay="500"/>
                                  </p:stCondLst>
                                  <p:childTnLst>
                                    <p:set>
                                      <p:cBhvr>
                                        <p:cTn id="21" dur="1" fill="hold">
                                          <p:stCondLst>
                                            <p:cond delay="0"/>
                                          </p:stCondLst>
                                        </p:cTn>
                                        <p:tgtEl>
                                          <p:spTgt spid="26"/>
                                        </p:tgtEl>
                                        <p:attrNameLst>
                                          <p:attrName>style.visibility</p:attrName>
                                        </p:attrNameLst>
                                      </p:cBhvr>
                                      <p:to>
                                        <p:strVal val="visible"/>
                                      </p:to>
                                    </p:set>
                                  </p:childTnLst>
                                </p:cTn>
                              </p:par>
                            </p:childTnLst>
                          </p:cTn>
                        </p:par>
                        <p:par>
                          <p:cTn id="22" fill="hold">
                            <p:stCondLst>
                              <p:cond delay="2500"/>
                            </p:stCondLst>
                            <p:childTnLst>
                              <p:par>
                                <p:cTn id="23" presetID="1" presetClass="entr" presetSubtype="0" fill="hold" grpId="0" nodeType="afterEffect">
                                  <p:stCondLst>
                                    <p:cond delay="500"/>
                                  </p:stCondLst>
                                  <p:childTnLst>
                                    <p:set>
                                      <p:cBhvr>
                                        <p:cTn id="24" dur="1" fill="hold">
                                          <p:stCondLst>
                                            <p:cond delay="0"/>
                                          </p:stCondLst>
                                        </p:cTn>
                                        <p:tgtEl>
                                          <p:spTgt spid="20"/>
                                        </p:tgtEl>
                                        <p:attrNameLst>
                                          <p:attrName>style.visibility</p:attrName>
                                        </p:attrNameLst>
                                      </p:cBhvr>
                                      <p:to>
                                        <p:strVal val="visible"/>
                                      </p:to>
                                    </p:set>
                                  </p:childTnLst>
                                </p:cTn>
                              </p:par>
                            </p:childTnLst>
                          </p:cTn>
                        </p:par>
                        <p:par>
                          <p:cTn id="25" fill="hold">
                            <p:stCondLst>
                              <p:cond delay="3000"/>
                            </p:stCondLst>
                            <p:childTnLst>
                              <p:par>
                                <p:cTn id="26" presetID="1" presetClass="entr" presetSubtype="0" fill="hold" grpId="0" nodeType="afterEffect">
                                  <p:stCondLst>
                                    <p:cond delay="500"/>
                                  </p:stCondLst>
                                  <p:childTnLst>
                                    <p:set>
                                      <p:cBhvr>
                                        <p:cTn id="27" dur="1" fill="hold">
                                          <p:stCondLst>
                                            <p:cond delay="0"/>
                                          </p:stCondLst>
                                        </p:cTn>
                                        <p:tgtEl>
                                          <p:spTgt spid="9"/>
                                        </p:tgtEl>
                                        <p:attrNameLst>
                                          <p:attrName>style.visibility</p:attrName>
                                        </p:attrNameLst>
                                      </p:cBhvr>
                                      <p:to>
                                        <p:strVal val="visible"/>
                                      </p:to>
                                    </p:set>
                                  </p:childTnLst>
                                </p:cTn>
                              </p:par>
                            </p:childTnLst>
                          </p:cTn>
                        </p:par>
                        <p:par>
                          <p:cTn id="28" fill="hold">
                            <p:stCondLst>
                              <p:cond delay="3500"/>
                            </p:stCondLst>
                            <p:childTnLst>
                              <p:par>
                                <p:cTn id="29" presetID="1" presetClass="entr" presetSubtype="0" fill="hold" grpId="0" nodeType="afterEffect">
                                  <p:stCondLst>
                                    <p:cond delay="500"/>
                                  </p:stCondLst>
                                  <p:childTnLst>
                                    <p:set>
                                      <p:cBhvr>
                                        <p:cTn id="30" dur="1" fill="hold">
                                          <p:stCondLst>
                                            <p:cond delay="0"/>
                                          </p:stCondLst>
                                        </p:cTn>
                                        <p:tgtEl>
                                          <p:spTgt spid="7"/>
                                        </p:tgtEl>
                                        <p:attrNameLst>
                                          <p:attrName>style.visibility</p:attrName>
                                        </p:attrNameLst>
                                      </p:cBhvr>
                                      <p:to>
                                        <p:strVal val="visible"/>
                                      </p:to>
                                    </p:set>
                                  </p:childTnLst>
                                </p:cTn>
                              </p:par>
                            </p:childTnLst>
                          </p:cTn>
                        </p:par>
                        <p:par>
                          <p:cTn id="31" fill="hold">
                            <p:stCondLst>
                              <p:cond delay="4000"/>
                            </p:stCondLst>
                            <p:childTnLst>
                              <p:par>
                                <p:cTn id="32" presetID="1" presetClass="entr" presetSubtype="0" fill="hold" grpId="1" nodeType="afterEffect">
                                  <p:stCondLst>
                                    <p:cond delay="500"/>
                                  </p:stCondLst>
                                  <p:childTnLst>
                                    <p:set>
                                      <p:cBhvr>
                                        <p:cTn id="33" dur="1" fill="hold">
                                          <p:stCondLst>
                                            <p:cond delay="0"/>
                                          </p:stCondLst>
                                        </p:cTn>
                                        <p:tgtEl>
                                          <p:spTgt spid="12"/>
                                        </p:tgtEl>
                                        <p:attrNameLst>
                                          <p:attrName>style.visibility</p:attrName>
                                        </p:attrNameLst>
                                      </p:cBhvr>
                                      <p:to>
                                        <p:strVal val="visible"/>
                                      </p:to>
                                    </p:set>
                                  </p:childTnLst>
                                </p:cTn>
                              </p:par>
                            </p:childTnLst>
                          </p:cTn>
                        </p:par>
                        <p:par>
                          <p:cTn id="34" fill="hold">
                            <p:stCondLst>
                              <p:cond delay="4500"/>
                            </p:stCondLst>
                            <p:childTnLst>
                              <p:par>
                                <p:cTn id="35" presetID="1" presetClass="entr" presetSubtype="0" fill="hold" grpId="0" nodeType="afterEffect">
                                  <p:stCondLst>
                                    <p:cond delay="500"/>
                                  </p:stCondLst>
                                  <p:childTnLst>
                                    <p:set>
                                      <p:cBhvr>
                                        <p:cTn id="36" dur="1" fill="hold">
                                          <p:stCondLst>
                                            <p:cond delay="0"/>
                                          </p:stCondLst>
                                        </p:cTn>
                                        <p:tgtEl>
                                          <p:spTgt spid="30"/>
                                        </p:tgtEl>
                                        <p:attrNameLst>
                                          <p:attrName>style.visibility</p:attrName>
                                        </p:attrNameLst>
                                      </p:cBhvr>
                                      <p:to>
                                        <p:strVal val="visible"/>
                                      </p:to>
                                    </p:set>
                                  </p:childTnLst>
                                </p:cTn>
                              </p:par>
                            </p:childTnLst>
                          </p:cTn>
                        </p:par>
                        <p:par>
                          <p:cTn id="37" fill="hold">
                            <p:stCondLst>
                              <p:cond delay="5000"/>
                            </p:stCondLst>
                            <p:childTnLst>
                              <p:par>
                                <p:cTn id="38" presetID="1" presetClass="entr" presetSubtype="0" fill="hold" grpId="0" nodeType="afterEffect">
                                  <p:stCondLst>
                                    <p:cond delay="500"/>
                                  </p:stCondLst>
                                  <p:childTnLst>
                                    <p:set>
                                      <p:cBhvr>
                                        <p:cTn id="39" dur="1" fill="hold">
                                          <p:stCondLst>
                                            <p:cond delay="0"/>
                                          </p:stCondLst>
                                        </p:cTn>
                                        <p:tgtEl>
                                          <p:spTgt spid="15"/>
                                        </p:tgtEl>
                                        <p:attrNameLst>
                                          <p:attrName>style.visibility</p:attrName>
                                        </p:attrNameLst>
                                      </p:cBhvr>
                                      <p:to>
                                        <p:strVal val="visible"/>
                                      </p:to>
                                    </p:set>
                                  </p:childTnLst>
                                </p:cTn>
                              </p:par>
                            </p:childTnLst>
                          </p:cTn>
                        </p:par>
                        <p:par>
                          <p:cTn id="40" fill="hold">
                            <p:stCondLst>
                              <p:cond delay="5500"/>
                            </p:stCondLst>
                            <p:childTnLst>
                              <p:par>
                                <p:cTn id="41" presetID="1" presetClass="entr" presetSubtype="0" fill="hold" grpId="0" nodeType="afterEffect">
                                  <p:stCondLst>
                                    <p:cond delay="500"/>
                                  </p:stCondLst>
                                  <p:childTnLst>
                                    <p:set>
                                      <p:cBhvr>
                                        <p:cTn id="42" dur="1" fill="hold">
                                          <p:stCondLst>
                                            <p:cond delay="0"/>
                                          </p:stCondLst>
                                        </p:cTn>
                                        <p:tgtEl>
                                          <p:spTgt spid="14"/>
                                        </p:tgtEl>
                                        <p:attrNameLst>
                                          <p:attrName>style.visibility</p:attrName>
                                        </p:attrNameLst>
                                      </p:cBhvr>
                                      <p:to>
                                        <p:strVal val="visible"/>
                                      </p:to>
                                    </p:set>
                                  </p:childTnLst>
                                </p:cTn>
                              </p:par>
                            </p:childTnLst>
                          </p:cTn>
                        </p:par>
                        <p:par>
                          <p:cTn id="43" fill="hold">
                            <p:stCondLst>
                              <p:cond delay="6000"/>
                            </p:stCondLst>
                            <p:childTnLst>
                              <p:par>
                                <p:cTn id="44" presetID="1" presetClass="entr" presetSubtype="0" fill="hold" grpId="0" nodeType="afterEffect">
                                  <p:stCondLst>
                                    <p:cond delay="500"/>
                                  </p:stCondLst>
                                  <p:childTnLst>
                                    <p:set>
                                      <p:cBhvr>
                                        <p:cTn id="45" dur="1" fill="hold">
                                          <p:stCondLst>
                                            <p:cond delay="0"/>
                                          </p:stCondLst>
                                        </p:cTn>
                                        <p:tgtEl>
                                          <p:spTgt spid="24"/>
                                        </p:tgtEl>
                                        <p:attrNameLst>
                                          <p:attrName>style.visibility</p:attrName>
                                        </p:attrNameLst>
                                      </p:cBhvr>
                                      <p:to>
                                        <p:strVal val="visible"/>
                                      </p:to>
                                    </p:set>
                                  </p:childTnLst>
                                </p:cTn>
                              </p:par>
                            </p:childTnLst>
                          </p:cTn>
                        </p:par>
                        <p:par>
                          <p:cTn id="46" fill="hold">
                            <p:stCondLst>
                              <p:cond delay="6500"/>
                            </p:stCondLst>
                            <p:childTnLst>
                              <p:par>
                                <p:cTn id="47" presetID="1" presetClass="entr" presetSubtype="0" fill="hold" grpId="0" nodeType="afterEffect">
                                  <p:stCondLst>
                                    <p:cond delay="500"/>
                                  </p:stCondLst>
                                  <p:childTnLst>
                                    <p:set>
                                      <p:cBhvr>
                                        <p:cTn id="48" dur="1" fill="hold">
                                          <p:stCondLst>
                                            <p:cond delay="0"/>
                                          </p:stCondLst>
                                        </p:cTn>
                                        <p:tgtEl>
                                          <p:spTgt spid="17"/>
                                        </p:tgtEl>
                                        <p:attrNameLst>
                                          <p:attrName>style.visibility</p:attrName>
                                        </p:attrNameLst>
                                      </p:cBhvr>
                                      <p:to>
                                        <p:strVal val="visible"/>
                                      </p:to>
                                    </p:set>
                                  </p:childTnLst>
                                </p:cTn>
                              </p:par>
                            </p:childTnLst>
                          </p:cTn>
                        </p:par>
                        <p:par>
                          <p:cTn id="49" fill="hold">
                            <p:stCondLst>
                              <p:cond delay="7000"/>
                            </p:stCondLst>
                            <p:childTnLst>
                              <p:par>
                                <p:cTn id="50" presetID="1" presetClass="entr" presetSubtype="0" fill="hold" grpId="0" nodeType="afterEffect">
                                  <p:stCondLst>
                                    <p:cond delay="500"/>
                                  </p:stCondLst>
                                  <p:childTnLst>
                                    <p:set>
                                      <p:cBhvr>
                                        <p:cTn id="51" dur="1" fill="hold">
                                          <p:stCondLst>
                                            <p:cond delay="0"/>
                                          </p:stCondLst>
                                        </p:cTn>
                                        <p:tgtEl>
                                          <p:spTgt spid="22"/>
                                        </p:tgtEl>
                                        <p:attrNameLst>
                                          <p:attrName>style.visibility</p:attrName>
                                        </p:attrNameLst>
                                      </p:cBhvr>
                                      <p:to>
                                        <p:strVal val="visible"/>
                                      </p:to>
                                    </p:set>
                                  </p:childTnLst>
                                </p:cTn>
                              </p:par>
                            </p:childTnLst>
                          </p:cTn>
                        </p:par>
                        <p:par>
                          <p:cTn id="52" fill="hold">
                            <p:stCondLst>
                              <p:cond delay="7500"/>
                            </p:stCondLst>
                            <p:childTnLst>
                              <p:par>
                                <p:cTn id="53" presetID="1" presetClass="entr" presetSubtype="0" fill="hold" grpId="0" nodeType="afterEffect">
                                  <p:stCondLst>
                                    <p:cond delay="500"/>
                                  </p:stCondLst>
                                  <p:childTnLst>
                                    <p:set>
                                      <p:cBhvr>
                                        <p:cTn id="54" dur="1" fill="hold">
                                          <p:stCondLst>
                                            <p:cond delay="0"/>
                                          </p:stCondLst>
                                        </p:cTn>
                                        <p:tgtEl>
                                          <p:spTgt spid="10"/>
                                        </p:tgtEl>
                                        <p:attrNameLst>
                                          <p:attrName>style.visibility</p:attrName>
                                        </p:attrNameLst>
                                      </p:cBhvr>
                                      <p:to>
                                        <p:strVal val="visible"/>
                                      </p:to>
                                    </p:set>
                                  </p:childTnLst>
                                </p:cTn>
                              </p:par>
                            </p:childTnLst>
                          </p:cTn>
                        </p:par>
                        <p:par>
                          <p:cTn id="55" fill="hold">
                            <p:stCondLst>
                              <p:cond delay="8000"/>
                            </p:stCondLst>
                            <p:childTnLst>
                              <p:par>
                                <p:cTn id="56" presetID="1" presetClass="entr" presetSubtype="0" fill="hold" grpId="0" nodeType="afterEffect">
                                  <p:stCondLst>
                                    <p:cond delay="500"/>
                                  </p:stCondLst>
                                  <p:childTnLst>
                                    <p:set>
                                      <p:cBhvr>
                                        <p:cTn id="57" dur="1" fill="hold">
                                          <p:stCondLst>
                                            <p:cond delay="0"/>
                                          </p:stCondLst>
                                        </p:cTn>
                                        <p:tgtEl>
                                          <p:spTgt spid="18"/>
                                        </p:tgtEl>
                                        <p:attrNameLst>
                                          <p:attrName>style.visibility</p:attrName>
                                        </p:attrNameLst>
                                      </p:cBhvr>
                                      <p:to>
                                        <p:strVal val="visible"/>
                                      </p:to>
                                    </p:set>
                                  </p:childTnLst>
                                </p:cTn>
                              </p:par>
                            </p:childTnLst>
                          </p:cTn>
                        </p:par>
                        <p:par>
                          <p:cTn id="58" fill="hold">
                            <p:stCondLst>
                              <p:cond delay="8500"/>
                            </p:stCondLst>
                            <p:childTnLst>
                              <p:par>
                                <p:cTn id="59" presetID="1" presetClass="entr" presetSubtype="0" fill="hold" grpId="0" nodeType="afterEffect">
                                  <p:stCondLst>
                                    <p:cond delay="500"/>
                                  </p:stCondLst>
                                  <p:childTnLst>
                                    <p:set>
                                      <p:cBhvr>
                                        <p:cTn id="60" dur="1" fill="hold">
                                          <p:stCondLst>
                                            <p:cond delay="0"/>
                                          </p:stCondLst>
                                        </p:cTn>
                                        <p:tgtEl>
                                          <p:spTgt spid="19"/>
                                        </p:tgtEl>
                                        <p:attrNameLst>
                                          <p:attrName>style.visibility</p:attrName>
                                        </p:attrNameLst>
                                      </p:cBhvr>
                                      <p:to>
                                        <p:strVal val="visible"/>
                                      </p:to>
                                    </p:set>
                                  </p:childTnLst>
                                </p:cTn>
                              </p:par>
                            </p:childTnLst>
                          </p:cTn>
                        </p:par>
                        <p:par>
                          <p:cTn id="61" fill="hold">
                            <p:stCondLst>
                              <p:cond delay="9000"/>
                            </p:stCondLst>
                            <p:childTnLst>
                              <p:par>
                                <p:cTn id="62" presetID="1" presetClass="entr" presetSubtype="0" fill="hold" grpId="0" nodeType="afterEffect">
                                  <p:stCondLst>
                                    <p:cond delay="500"/>
                                  </p:stCondLst>
                                  <p:childTnLst>
                                    <p:set>
                                      <p:cBhvr>
                                        <p:cTn id="63" dur="1" fill="hold">
                                          <p:stCondLst>
                                            <p:cond delay="0"/>
                                          </p:stCondLst>
                                        </p:cTn>
                                        <p:tgtEl>
                                          <p:spTgt spid="8"/>
                                        </p:tgtEl>
                                        <p:attrNameLst>
                                          <p:attrName>style.visibility</p:attrName>
                                        </p:attrNameLst>
                                      </p:cBhvr>
                                      <p:to>
                                        <p:strVal val="visible"/>
                                      </p:to>
                                    </p:set>
                                  </p:childTnLst>
                                </p:cTn>
                              </p:par>
                            </p:childTnLst>
                          </p:cTn>
                        </p:par>
                        <p:par>
                          <p:cTn id="64" fill="hold">
                            <p:stCondLst>
                              <p:cond delay="9500"/>
                            </p:stCondLst>
                            <p:childTnLst>
                              <p:par>
                                <p:cTn id="65" presetID="1" presetClass="entr" presetSubtype="0" fill="hold" grpId="0" nodeType="afterEffect">
                                  <p:stCondLst>
                                    <p:cond delay="500"/>
                                  </p:stCondLst>
                                  <p:childTnLst>
                                    <p:set>
                                      <p:cBhvr>
                                        <p:cTn id="66" dur="1" fill="hold">
                                          <p:stCondLst>
                                            <p:cond delay="0"/>
                                          </p:stCondLst>
                                        </p:cTn>
                                        <p:tgtEl>
                                          <p:spTgt spid="29"/>
                                        </p:tgtEl>
                                        <p:attrNameLst>
                                          <p:attrName>style.visibility</p:attrName>
                                        </p:attrNameLst>
                                      </p:cBhvr>
                                      <p:to>
                                        <p:strVal val="visible"/>
                                      </p:to>
                                    </p:set>
                                  </p:childTnLst>
                                </p:cTn>
                              </p:par>
                            </p:childTnLst>
                          </p:cTn>
                        </p:par>
                        <p:par>
                          <p:cTn id="67" fill="hold">
                            <p:stCondLst>
                              <p:cond delay="10000"/>
                            </p:stCondLst>
                            <p:childTnLst>
                              <p:par>
                                <p:cTn id="68" presetID="1" presetClass="entr" presetSubtype="0" fill="hold" grpId="0" nodeType="afterEffect">
                                  <p:stCondLst>
                                    <p:cond delay="500"/>
                                  </p:stCondLst>
                                  <p:childTnLst>
                                    <p:set>
                                      <p:cBhvr>
                                        <p:cTn id="69" dur="1" fill="hold">
                                          <p:stCondLst>
                                            <p:cond delay="0"/>
                                          </p:stCondLst>
                                        </p:cTn>
                                        <p:tgtEl>
                                          <p:spTgt spid="31"/>
                                        </p:tgtEl>
                                        <p:attrNameLst>
                                          <p:attrName>style.visibility</p:attrName>
                                        </p:attrNameLst>
                                      </p:cBhvr>
                                      <p:to>
                                        <p:strVal val="visible"/>
                                      </p:to>
                                    </p:set>
                                  </p:childTnLst>
                                </p:cTn>
                              </p:par>
                            </p:childTnLst>
                          </p:cTn>
                        </p:par>
                        <p:par>
                          <p:cTn id="70" fill="hold">
                            <p:stCondLst>
                              <p:cond delay="10500"/>
                            </p:stCondLst>
                            <p:childTnLst>
                              <p:par>
                                <p:cTn id="71" presetID="1" presetClass="entr" presetSubtype="0" fill="hold" grpId="0" nodeType="afterEffect">
                                  <p:stCondLst>
                                    <p:cond delay="500"/>
                                  </p:stCondLst>
                                  <p:childTnLst>
                                    <p:set>
                                      <p:cBhvr>
                                        <p:cTn id="72" dur="1" fill="hold">
                                          <p:stCondLst>
                                            <p:cond delay="0"/>
                                          </p:stCondLst>
                                        </p:cTn>
                                        <p:tgtEl>
                                          <p:spTgt spid="27"/>
                                        </p:tgtEl>
                                        <p:attrNameLst>
                                          <p:attrName>style.visibility</p:attrName>
                                        </p:attrNameLst>
                                      </p:cBhvr>
                                      <p:to>
                                        <p:strVal val="visible"/>
                                      </p:to>
                                    </p:set>
                                  </p:childTnLst>
                                </p:cTn>
                              </p:par>
                            </p:childTnLst>
                          </p:cTn>
                        </p:par>
                        <p:par>
                          <p:cTn id="73" fill="hold">
                            <p:stCondLst>
                              <p:cond delay="11000"/>
                            </p:stCondLst>
                            <p:childTnLst>
                              <p:par>
                                <p:cTn id="74" presetID="1" presetClass="entr" presetSubtype="0" fill="hold" grpId="0" nodeType="afterEffect">
                                  <p:stCondLst>
                                    <p:cond delay="500"/>
                                  </p:stCondLst>
                                  <p:childTnLst>
                                    <p:set>
                                      <p:cBhvr>
                                        <p:cTn id="75" dur="1" fill="hold">
                                          <p:stCondLst>
                                            <p:cond delay="0"/>
                                          </p:stCondLst>
                                        </p:cTn>
                                        <p:tgtEl>
                                          <p:spTgt spid="25"/>
                                        </p:tgtEl>
                                        <p:attrNameLst>
                                          <p:attrName>style.visibility</p:attrName>
                                        </p:attrNameLst>
                                      </p:cBhvr>
                                      <p:to>
                                        <p:strVal val="visible"/>
                                      </p:to>
                                    </p:set>
                                  </p:childTnLst>
                                </p:cTn>
                              </p:par>
                            </p:childTnLst>
                          </p:cTn>
                        </p:par>
                        <p:par>
                          <p:cTn id="76" fill="hold">
                            <p:stCondLst>
                              <p:cond delay="11500"/>
                            </p:stCondLst>
                            <p:childTnLst>
                              <p:par>
                                <p:cTn id="77" presetID="1" presetClass="entr" presetSubtype="0" fill="hold" grpId="0" nodeType="afterEffect">
                                  <p:stCondLst>
                                    <p:cond delay="500"/>
                                  </p:stCondLst>
                                  <p:childTnLst>
                                    <p:set>
                                      <p:cBhvr>
                                        <p:cTn id="78" dur="1" fill="hold">
                                          <p:stCondLst>
                                            <p:cond delay="0"/>
                                          </p:stCondLst>
                                        </p:cTn>
                                        <p:tgtEl>
                                          <p:spTgt spid="23"/>
                                        </p:tgtEl>
                                        <p:attrNameLst>
                                          <p:attrName>style.visibility</p:attrName>
                                        </p:attrNameLst>
                                      </p:cBhvr>
                                      <p:to>
                                        <p:strVal val="visible"/>
                                      </p:to>
                                    </p:set>
                                  </p:childTnLst>
                                </p:cTn>
                              </p:par>
                            </p:childTnLst>
                          </p:cTn>
                        </p:par>
                        <p:par>
                          <p:cTn id="79" fill="hold">
                            <p:stCondLst>
                              <p:cond delay="12000"/>
                            </p:stCondLst>
                            <p:childTnLst>
                              <p:par>
                                <p:cTn id="80" presetID="1" presetClass="entr" presetSubtype="0" fill="hold" grpId="0" nodeType="afterEffect">
                                  <p:stCondLst>
                                    <p:cond delay="500"/>
                                  </p:stCondLst>
                                  <p:childTnLst>
                                    <p:set>
                                      <p:cBhvr>
                                        <p:cTn id="81" dur="1" fill="hold">
                                          <p:stCondLst>
                                            <p:cond delay="0"/>
                                          </p:stCondLst>
                                        </p:cTn>
                                        <p:tgtEl>
                                          <p:spTgt spid="13"/>
                                        </p:tgtEl>
                                        <p:attrNameLst>
                                          <p:attrName>style.visibility</p:attrName>
                                        </p:attrNameLst>
                                      </p:cBhvr>
                                      <p:to>
                                        <p:strVal val="visible"/>
                                      </p:to>
                                    </p:set>
                                  </p:childTnLst>
                                </p:cTn>
                              </p:par>
                            </p:childTnLst>
                          </p:cTn>
                        </p:par>
                        <p:par>
                          <p:cTn id="82" fill="hold">
                            <p:stCondLst>
                              <p:cond delay="12500"/>
                            </p:stCondLst>
                            <p:childTnLst>
                              <p:par>
                                <p:cTn id="83" presetID="1" presetClass="entr" presetSubtype="0" fill="hold" grpId="0" nodeType="afterEffect">
                                  <p:stCondLst>
                                    <p:cond delay="500"/>
                                  </p:stCondLst>
                                  <p:childTnLst>
                                    <p:set>
                                      <p:cBhvr>
                                        <p:cTn id="84" dur="1" fill="hold">
                                          <p:stCondLst>
                                            <p:cond delay="0"/>
                                          </p:stCondLst>
                                        </p:cTn>
                                        <p:tgtEl>
                                          <p:spTgt spid="28"/>
                                        </p:tgtEl>
                                        <p:attrNameLst>
                                          <p:attrName>style.visibility</p:attrName>
                                        </p:attrNameLst>
                                      </p:cBhvr>
                                      <p:to>
                                        <p:strVal val="visible"/>
                                      </p:to>
                                    </p:set>
                                  </p:childTnLst>
                                </p:cTn>
                              </p:par>
                            </p:childTnLst>
                          </p:cTn>
                        </p:par>
                        <p:par>
                          <p:cTn id="85" fill="hold">
                            <p:stCondLst>
                              <p:cond delay="13000"/>
                            </p:stCondLst>
                            <p:childTnLst>
                              <p:par>
                                <p:cTn id="86" presetID="1" presetClass="entr" presetSubtype="0" fill="hold" grpId="0" nodeType="afterEffect">
                                  <p:stCondLst>
                                    <p:cond delay="500"/>
                                  </p:stCondLst>
                                  <p:childTnLst>
                                    <p:set>
                                      <p:cBhvr>
                                        <p:cTn id="87" dur="1" fill="hold">
                                          <p:stCondLst>
                                            <p:cond delay="0"/>
                                          </p:stCondLst>
                                        </p:cTn>
                                        <p:tgtEl>
                                          <p:spTgt spid="11"/>
                                        </p:tgtEl>
                                        <p:attrNameLst>
                                          <p:attrName>style.visibility</p:attrName>
                                        </p:attrNameLst>
                                      </p:cBhvr>
                                      <p:to>
                                        <p:strVal val="visible"/>
                                      </p:to>
                                    </p:set>
                                  </p:childTnLst>
                                </p:cTn>
                              </p:par>
                            </p:childTnLst>
                          </p:cTn>
                        </p:par>
                        <p:par>
                          <p:cTn id="88" fill="hold">
                            <p:stCondLst>
                              <p:cond delay="13500"/>
                            </p:stCondLst>
                            <p:childTnLst>
                              <p:par>
                                <p:cTn id="89" presetID="1" presetClass="entr" presetSubtype="0" fill="hold" grpId="0" nodeType="afterEffect">
                                  <p:stCondLst>
                                    <p:cond delay="500"/>
                                  </p:stCondLst>
                                  <p:childTnLst>
                                    <p:set>
                                      <p:cBhvr>
                                        <p:cTn id="90" dur="1" fill="hold">
                                          <p:stCondLst>
                                            <p:cond delay="0"/>
                                          </p:stCondLst>
                                        </p:cTn>
                                        <p:tgtEl>
                                          <p:spTgt spid="32"/>
                                        </p:tgtEl>
                                        <p:attrNameLst>
                                          <p:attrName>style.visibility</p:attrName>
                                        </p:attrNameLst>
                                      </p:cBhvr>
                                      <p:to>
                                        <p:strVal val="visible"/>
                                      </p:to>
                                    </p:set>
                                  </p:childTnLst>
                                </p:cTn>
                              </p:par>
                            </p:childTnLst>
                          </p:cTn>
                        </p:par>
                        <p:par>
                          <p:cTn id="91" fill="hold">
                            <p:stCondLst>
                              <p:cond delay="14000"/>
                            </p:stCondLst>
                            <p:childTnLst>
                              <p:par>
                                <p:cTn id="92" presetID="1" presetClass="entr" presetSubtype="0" fill="hold" grpId="0" nodeType="afterEffect">
                                  <p:stCondLst>
                                    <p:cond delay="500"/>
                                  </p:stCondLst>
                                  <p:childTnLst>
                                    <p:set>
                                      <p:cBhvr>
                                        <p:cTn id="93" dur="1" fill="hold">
                                          <p:stCondLst>
                                            <p:cond delay="0"/>
                                          </p:stCondLst>
                                        </p:cTn>
                                        <p:tgtEl>
                                          <p:spTgt spid="33"/>
                                        </p:tgtEl>
                                        <p:attrNameLst>
                                          <p:attrName>style.visibility</p:attrName>
                                        </p:attrNameLst>
                                      </p:cBhvr>
                                      <p:to>
                                        <p:strVal val="visible"/>
                                      </p:to>
                                    </p:set>
                                  </p:childTnLst>
                                </p:cTn>
                              </p:par>
                            </p:childTnLst>
                          </p:cTn>
                        </p:par>
                        <p:par>
                          <p:cTn id="94" fill="hold">
                            <p:stCondLst>
                              <p:cond delay="14500"/>
                            </p:stCondLst>
                            <p:childTnLst>
                              <p:par>
                                <p:cTn id="95" presetID="1" presetClass="entr" presetSubtype="0" fill="hold" grpId="0" nodeType="afterEffect">
                                  <p:stCondLst>
                                    <p:cond delay="500"/>
                                  </p:stCondLst>
                                  <p:childTnLst>
                                    <p:set>
                                      <p:cBhvr>
                                        <p:cTn id="96" dur="1" fill="hold">
                                          <p:stCondLst>
                                            <p:cond delay="0"/>
                                          </p:stCondLst>
                                        </p:cTn>
                                        <p:tgtEl>
                                          <p:spTgt spid="34"/>
                                        </p:tgtEl>
                                        <p:attrNameLst>
                                          <p:attrName>style.visibility</p:attrName>
                                        </p:attrNameLst>
                                      </p:cBhvr>
                                      <p:to>
                                        <p:strVal val="visible"/>
                                      </p:to>
                                    </p:set>
                                  </p:childTnLst>
                                </p:cTn>
                              </p:par>
                            </p:childTnLst>
                          </p:cTn>
                        </p:par>
                        <p:par>
                          <p:cTn id="97" fill="hold">
                            <p:stCondLst>
                              <p:cond delay="15000"/>
                            </p:stCondLst>
                            <p:childTnLst>
                              <p:par>
                                <p:cTn id="98" presetID="1" presetClass="entr" presetSubtype="0" fill="hold" grpId="0" nodeType="afterEffect">
                                  <p:stCondLst>
                                    <p:cond delay="500"/>
                                  </p:stCondLst>
                                  <p:childTnLst>
                                    <p:set>
                                      <p:cBhvr>
                                        <p:cTn id="99" dur="1" fill="hold">
                                          <p:stCondLst>
                                            <p:cond delay="0"/>
                                          </p:stCondLst>
                                        </p:cTn>
                                        <p:tgtEl>
                                          <p:spTgt spid="35"/>
                                        </p:tgtEl>
                                        <p:attrNameLst>
                                          <p:attrName>style.visibility</p:attrName>
                                        </p:attrNameLst>
                                      </p:cBhvr>
                                      <p:to>
                                        <p:strVal val="visible"/>
                                      </p:to>
                                    </p:set>
                                  </p:childTnLst>
                                </p:cTn>
                              </p:par>
                            </p:childTnLst>
                          </p:cTn>
                        </p:par>
                        <p:par>
                          <p:cTn id="100" fill="hold">
                            <p:stCondLst>
                              <p:cond delay="15500"/>
                            </p:stCondLst>
                            <p:childTnLst>
                              <p:par>
                                <p:cTn id="101" presetID="1" presetClass="entr" presetSubtype="0" fill="hold" grpId="0" nodeType="afterEffect">
                                  <p:stCondLst>
                                    <p:cond delay="500"/>
                                  </p:stCondLst>
                                  <p:childTnLst>
                                    <p:set>
                                      <p:cBhvr>
                                        <p:cTn id="10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2" grpId="1"/>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8"/>
          <p:cNvSpPr txBox="1">
            <a:spLocks noGrp="1"/>
          </p:cNvSpPr>
          <p:nvPr>
            <p:ph type="title"/>
          </p:nvPr>
        </p:nvSpPr>
        <p:spPr>
          <a:xfrm>
            <a:off x="609600" y="274638"/>
            <a:ext cx="10972801"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000"/>
              <a:buFont typeface="Calibri"/>
              <a:buNone/>
            </a:pPr>
            <a:r>
              <a:rPr lang="en-US" sz="4000" dirty="0"/>
              <a:t>Overview of the Journey</a:t>
            </a:r>
            <a:endParaRPr dirty="0"/>
          </a:p>
        </p:txBody>
      </p:sp>
      <p:sp>
        <p:nvSpPr>
          <p:cNvPr id="106" name="Google Shape;106;p18"/>
          <p:cNvSpPr txBox="1">
            <a:spLocks noGrp="1"/>
          </p:cNvSpPr>
          <p:nvPr>
            <p:ph type="body" idx="1"/>
          </p:nvPr>
        </p:nvSpPr>
        <p:spPr>
          <a:xfrm>
            <a:off x="609600" y="1600204"/>
            <a:ext cx="5384800" cy="4267197"/>
          </a:xfrm>
          <a:prstGeom prst="rect">
            <a:avLst/>
          </a:prstGeom>
          <a:noFill/>
          <a:ln>
            <a:noFill/>
          </a:ln>
        </p:spPr>
        <p:txBody>
          <a:bodyPr spcFirstLastPara="1" wrap="square" lIns="91425" tIns="45700" rIns="91425" bIns="45700" anchor="t" anchorCtr="0">
            <a:normAutofit/>
          </a:bodyPr>
          <a:lstStyle/>
          <a:p>
            <a:pPr marL="457200" lvl="0" indent="-457200" algn="l" rtl="0">
              <a:spcBef>
                <a:spcPts val="0"/>
              </a:spcBef>
              <a:spcAft>
                <a:spcPts val="0"/>
              </a:spcAft>
              <a:buClr>
                <a:srgbClr val="485B71"/>
              </a:buClr>
              <a:buSzPts val="2400"/>
              <a:buFont typeface="Calibri"/>
              <a:buChar char="•"/>
            </a:pPr>
            <a:r>
              <a:rPr lang="en-US" sz="2400" dirty="0"/>
              <a:t>What is Excellence	</a:t>
            </a:r>
            <a:endParaRPr dirty="0"/>
          </a:p>
          <a:p>
            <a:pPr marL="457200" lvl="0" indent="-457200" algn="l" rtl="0">
              <a:spcBef>
                <a:spcPts val="480"/>
              </a:spcBef>
              <a:spcAft>
                <a:spcPts val="0"/>
              </a:spcAft>
              <a:buClr>
                <a:srgbClr val="485B71"/>
              </a:buClr>
              <a:buSzPts val="2400"/>
              <a:buFont typeface="Calibri"/>
              <a:buChar char="•"/>
            </a:pPr>
            <a:r>
              <a:rPr lang="en-US" sz="2400" dirty="0"/>
              <a:t>Spiritual Leadership</a:t>
            </a:r>
            <a:endParaRPr dirty="0"/>
          </a:p>
          <a:p>
            <a:pPr marL="457200" lvl="0" indent="-457200" algn="l" rtl="0">
              <a:spcBef>
                <a:spcPts val="480"/>
              </a:spcBef>
              <a:spcAft>
                <a:spcPts val="0"/>
              </a:spcAft>
              <a:buClr>
                <a:srgbClr val="485B71"/>
              </a:buClr>
              <a:buSzPts val="2400"/>
              <a:buFont typeface="Calibri"/>
              <a:buChar char="•"/>
            </a:pPr>
            <a:r>
              <a:rPr lang="en-US" sz="2400" dirty="0"/>
              <a:t>Program Compliance</a:t>
            </a:r>
            <a:endParaRPr dirty="0"/>
          </a:p>
          <a:p>
            <a:pPr marL="457200" lvl="0" indent="-457200" algn="l" rtl="0">
              <a:spcBef>
                <a:spcPts val="480"/>
              </a:spcBef>
              <a:spcAft>
                <a:spcPts val="0"/>
              </a:spcAft>
              <a:buClr>
                <a:srgbClr val="485B71"/>
              </a:buClr>
              <a:buSzPts val="2400"/>
              <a:buFont typeface="Calibri"/>
              <a:buChar char="•"/>
            </a:pPr>
            <a:r>
              <a:rPr lang="en-US" sz="2400" dirty="0"/>
              <a:t>Continuous Improvement</a:t>
            </a:r>
            <a:endParaRPr dirty="0"/>
          </a:p>
          <a:p>
            <a:pPr marL="457200" lvl="0" indent="-457200" algn="l" rtl="0">
              <a:spcBef>
                <a:spcPts val="480"/>
              </a:spcBef>
              <a:spcAft>
                <a:spcPts val="0"/>
              </a:spcAft>
              <a:buClr>
                <a:srgbClr val="485B71"/>
              </a:buClr>
              <a:buSzPts val="2400"/>
              <a:buFont typeface="Calibri"/>
              <a:buChar char="•"/>
            </a:pPr>
            <a:r>
              <a:rPr lang="en-US" sz="2400" dirty="0"/>
              <a:t>Reporting</a:t>
            </a:r>
            <a:endParaRPr dirty="0"/>
          </a:p>
          <a:p>
            <a:pPr marL="342900" lvl="0" indent="-165100" algn="l" rtl="0">
              <a:spcBef>
                <a:spcPts val="560"/>
              </a:spcBef>
              <a:spcAft>
                <a:spcPts val="0"/>
              </a:spcAft>
              <a:buClr>
                <a:srgbClr val="485B71"/>
              </a:buClr>
              <a:buSzPts val="2800"/>
              <a:buNone/>
            </a:pPr>
            <a:endParaRPr dirty="0"/>
          </a:p>
        </p:txBody>
      </p:sp>
      <p:sp>
        <p:nvSpPr>
          <p:cNvPr id="107" name="Google Shape;107;p18"/>
          <p:cNvSpPr txBox="1">
            <a:spLocks noGrp="1"/>
          </p:cNvSpPr>
          <p:nvPr>
            <p:ph type="body" idx="2"/>
          </p:nvPr>
        </p:nvSpPr>
        <p:spPr>
          <a:xfrm>
            <a:off x="6197600" y="1600204"/>
            <a:ext cx="5384800" cy="4267197"/>
          </a:xfrm>
          <a:prstGeom prst="rect">
            <a:avLst/>
          </a:prstGeom>
          <a:noFill/>
          <a:ln>
            <a:noFill/>
          </a:ln>
        </p:spPr>
        <p:txBody>
          <a:bodyPr spcFirstLastPara="1" wrap="square" lIns="91425" tIns="45700" rIns="91425" bIns="45700" anchor="t" anchorCtr="0">
            <a:normAutofit/>
          </a:bodyPr>
          <a:lstStyle/>
          <a:p>
            <a:pPr marL="457200" lvl="0" indent="-457200" algn="l" rtl="0">
              <a:spcBef>
                <a:spcPts val="0"/>
              </a:spcBef>
              <a:spcAft>
                <a:spcPts val="0"/>
              </a:spcAft>
              <a:buClr>
                <a:srgbClr val="485B71"/>
              </a:buClr>
              <a:buSzPts val="2400"/>
              <a:buChar char="•"/>
            </a:pPr>
            <a:r>
              <a:rPr lang="en-US" sz="2400" dirty="0"/>
              <a:t>Stewardship</a:t>
            </a:r>
            <a:endParaRPr dirty="0"/>
          </a:p>
          <a:p>
            <a:pPr marL="457200" lvl="0" indent="-457200" algn="l" rtl="0">
              <a:spcBef>
                <a:spcPts val="480"/>
              </a:spcBef>
              <a:spcAft>
                <a:spcPts val="0"/>
              </a:spcAft>
              <a:buClr>
                <a:srgbClr val="485B71"/>
              </a:buClr>
              <a:buSzPts val="2400"/>
              <a:buChar char="•"/>
            </a:pPr>
            <a:r>
              <a:rPr lang="en-US" sz="2400" dirty="0"/>
              <a:t>Integrity</a:t>
            </a:r>
            <a:endParaRPr dirty="0"/>
          </a:p>
          <a:p>
            <a:pPr marL="457200" lvl="0" indent="-457200" algn="l" rtl="0">
              <a:spcBef>
                <a:spcPts val="480"/>
              </a:spcBef>
              <a:spcAft>
                <a:spcPts val="0"/>
              </a:spcAft>
              <a:buClr>
                <a:srgbClr val="485B71"/>
              </a:buClr>
              <a:buSzPts val="2400"/>
              <a:buChar char="•"/>
            </a:pPr>
            <a:r>
              <a:rPr lang="en-US" sz="2400" dirty="0"/>
              <a:t>Recruitment and Volunteers</a:t>
            </a:r>
          </a:p>
          <a:p>
            <a:pPr marL="457200" lvl="0" indent="-457200" algn="l" rtl="0">
              <a:spcBef>
                <a:spcPts val="480"/>
              </a:spcBef>
              <a:spcAft>
                <a:spcPts val="0"/>
              </a:spcAft>
              <a:buClr>
                <a:srgbClr val="485B71"/>
              </a:buClr>
              <a:buSzPts val="2400"/>
              <a:buChar char="•"/>
            </a:pPr>
            <a:r>
              <a:rPr lang="en-US" sz="2400" dirty="0"/>
              <a:t>Fundraising</a:t>
            </a:r>
            <a:endParaRPr dirty="0"/>
          </a:p>
          <a:p>
            <a:pPr marL="457200" lvl="0" indent="-457200" algn="l" rtl="0">
              <a:spcBef>
                <a:spcPts val="480"/>
              </a:spcBef>
              <a:spcAft>
                <a:spcPts val="0"/>
              </a:spcAft>
              <a:buClr>
                <a:srgbClr val="485B71"/>
              </a:buClr>
              <a:buSzPts val="2400"/>
              <a:buFont typeface="Arial"/>
              <a:buChar char="•"/>
            </a:pPr>
            <a:r>
              <a:rPr lang="en-US" sz="2400" dirty="0"/>
              <a:t>Operational Effectiveness</a:t>
            </a:r>
            <a:endParaRPr dirty="0"/>
          </a:p>
        </p:txBody>
      </p:sp>
      <p:pic>
        <p:nvPicPr>
          <p:cNvPr id="108" name="Google Shape;108;p18" descr="Friends looking at a map (Provided by Getty Images)"/>
          <p:cNvPicPr preferRelativeResize="0"/>
          <p:nvPr/>
        </p:nvPicPr>
        <p:blipFill>
          <a:blip r:embed="rId3">
            <a:alphaModFix/>
          </a:blip>
          <a:stretch>
            <a:fillRect/>
          </a:stretch>
        </p:blipFill>
        <p:spPr>
          <a:xfrm>
            <a:off x="4175849" y="3852227"/>
            <a:ext cx="3840302" cy="2561451"/>
          </a:xfrm>
          <a:prstGeom prst="rect">
            <a:avLst/>
          </a:prstGeom>
          <a:noFill/>
          <a:ln>
            <a:noFill/>
          </a:ln>
          <a:effectLst>
            <a:outerShdw blurRad="485775" dist="190500" dir="1800000" algn="bl" rotWithShape="0">
              <a:srgbClr val="000000">
                <a:alpha val="50000"/>
              </a:srgbClr>
            </a:outerShdw>
            <a:softEdge rad="63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6">
                                            <p:txEl>
                                              <p:pRg st="0" end="0"/>
                                            </p:txEl>
                                          </p:spTgt>
                                        </p:tgtEl>
                                        <p:attrNameLst>
                                          <p:attrName>style.visibility</p:attrName>
                                        </p:attrNameLst>
                                      </p:cBhvr>
                                      <p:to>
                                        <p:strVal val="visible"/>
                                      </p:to>
                                    </p:set>
                                    <p:animEffect transition="in" filter="fade">
                                      <p:cBhvr>
                                        <p:cTn id="7" dur="500"/>
                                        <p:tgtEl>
                                          <p:spTgt spid="106">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6">
                                            <p:txEl>
                                              <p:pRg st="1" end="1"/>
                                            </p:txEl>
                                          </p:spTgt>
                                        </p:tgtEl>
                                        <p:attrNameLst>
                                          <p:attrName>style.visibility</p:attrName>
                                        </p:attrNameLst>
                                      </p:cBhvr>
                                      <p:to>
                                        <p:strVal val="visible"/>
                                      </p:to>
                                    </p:set>
                                    <p:animEffect transition="in" filter="fade">
                                      <p:cBhvr>
                                        <p:cTn id="11" dur="500"/>
                                        <p:tgtEl>
                                          <p:spTgt spid="106">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6">
                                            <p:txEl>
                                              <p:pRg st="2" end="2"/>
                                            </p:txEl>
                                          </p:spTgt>
                                        </p:tgtEl>
                                        <p:attrNameLst>
                                          <p:attrName>style.visibility</p:attrName>
                                        </p:attrNameLst>
                                      </p:cBhvr>
                                      <p:to>
                                        <p:strVal val="visible"/>
                                      </p:to>
                                    </p:set>
                                    <p:animEffect transition="in" filter="fade">
                                      <p:cBhvr>
                                        <p:cTn id="15" dur="500"/>
                                        <p:tgtEl>
                                          <p:spTgt spid="106">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06">
                                            <p:txEl>
                                              <p:pRg st="3" end="3"/>
                                            </p:txEl>
                                          </p:spTgt>
                                        </p:tgtEl>
                                        <p:attrNameLst>
                                          <p:attrName>style.visibility</p:attrName>
                                        </p:attrNameLst>
                                      </p:cBhvr>
                                      <p:to>
                                        <p:strVal val="visible"/>
                                      </p:to>
                                    </p:set>
                                    <p:animEffect transition="in" filter="fade">
                                      <p:cBhvr>
                                        <p:cTn id="19" dur="500"/>
                                        <p:tgtEl>
                                          <p:spTgt spid="106">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06">
                                            <p:txEl>
                                              <p:pRg st="4" end="4"/>
                                            </p:txEl>
                                          </p:spTgt>
                                        </p:tgtEl>
                                        <p:attrNameLst>
                                          <p:attrName>style.visibility</p:attrName>
                                        </p:attrNameLst>
                                      </p:cBhvr>
                                      <p:to>
                                        <p:strVal val="visible"/>
                                      </p:to>
                                    </p:set>
                                    <p:animEffect transition="in" filter="fade">
                                      <p:cBhvr>
                                        <p:cTn id="23" dur="500"/>
                                        <p:tgtEl>
                                          <p:spTgt spid="106">
                                            <p:txEl>
                                              <p:pRg st="4" end="4"/>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07">
                                            <p:txEl>
                                              <p:pRg st="0" end="0"/>
                                            </p:txEl>
                                          </p:spTgt>
                                        </p:tgtEl>
                                        <p:attrNameLst>
                                          <p:attrName>style.visibility</p:attrName>
                                        </p:attrNameLst>
                                      </p:cBhvr>
                                      <p:to>
                                        <p:strVal val="visible"/>
                                      </p:to>
                                    </p:set>
                                    <p:animEffect transition="in" filter="fade">
                                      <p:cBhvr>
                                        <p:cTn id="27" dur="500"/>
                                        <p:tgtEl>
                                          <p:spTgt spid="107">
                                            <p:txEl>
                                              <p:pRg st="0" end="0"/>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07">
                                            <p:txEl>
                                              <p:pRg st="1" end="1"/>
                                            </p:txEl>
                                          </p:spTgt>
                                        </p:tgtEl>
                                        <p:attrNameLst>
                                          <p:attrName>style.visibility</p:attrName>
                                        </p:attrNameLst>
                                      </p:cBhvr>
                                      <p:to>
                                        <p:strVal val="visible"/>
                                      </p:to>
                                    </p:set>
                                    <p:animEffect transition="in" filter="fade">
                                      <p:cBhvr>
                                        <p:cTn id="31" dur="500"/>
                                        <p:tgtEl>
                                          <p:spTgt spid="107">
                                            <p:txEl>
                                              <p:pRg st="1" end="1"/>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107">
                                            <p:txEl>
                                              <p:pRg st="2" end="2"/>
                                            </p:txEl>
                                          </p:spTgt>
                                        </p:tgtEl>
                                        <p:attrNameLst>
                                          <p:attrName>style.visibility</p:attrName>
                                        </p:attrNameLst>
                                      </p:cBhvr>
                                      <p:to>
                                        <p:strVal val="visible"/>
                                      </p:to>
                                    </p:set>
                                    <p:animEffect transition="in" filter="fade">
                                      <p:cBhvr>
                                        <p:cTn id="35" dur="500"/>
                                        <p:tgtEl>
                                          <p:spTgt spid="107">
                                            <p:txEl>
                                              <p:pRg st="2" end="2"/>
                                            </p:txEl>
                                          </p:spTgt>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07">
                                            <p:txEl>
                                              <p:pRg st="3" end="3"/>
                                            </p:txEl>
                                          </p:spTgt>
                                        </p:tgtEl>
                                        <p:attrNameLst>
                                          <p:attrName>style.visibility</p:attrName>
                                        </p:attrNameLst>
                                      </p:cBhvr>
                                      <p:to>
                                        <p:strVal val="visible"/>
                                      </p:to>
                                    </p:set>
                                    <p:animEffect transition="in" filter="fade">
                                      <p:cBhvr>
                                        <p:cTn id="39" dur="500"/>
                                        <p:tgtEl>
                                          <p:spTgt spid="107">
                                            <p:txEl>
                                              <p:pRg st="3" end="3"/>
                                            </p:txEl>
                                          </p:spTgt>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107">
                                            <p:txEl>
                                              <p:pRg st="4" end="4"/>
                                            </p:txEl>
                                          </p:spTgt>
                                        </p:tgtEl>
                                        <p:attrNameLst>
                                          <p:attrName>style.visibility</p:attrName>
                                        </p:attrNameLst>
                                      </p:cBhvr>
                                      <p:to>
                                        <p:strVal val="visible"/>
                                      </p:to>
                                    </p:set>
                                    <p:animEffect transition="in" filter="fade">
                                      <p:cBhvr>
                                        <p:cTn id="43" dur="500"/>
                                        <p:tgtEl>
                                          <p:spTgt spid="10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F385B-4622-CF25-324B-2901F22DFD93}"/>
              </a:ext>
            </a:extLst>
          </p:cNvPr>
          <p:cNvSpPr>
            <a:spLocks noGrp="1"/>
          </p:cNvSpPr>
          <p:nvPr>
            <p:ph type="title"/>
          </p:nvPr>
        </p:nvSpPr>
        <p:spPr/>
        <p:txBody>
          <a:bodyPr wrap="square" anchor="ctr">
            <a:normAutofit/>
          </a:bodyPr>
          <a:lstStyle/>
          <a:p>
            <a:r>
              <a:rPr lang="en-US" dirty="0"/>
              <a:t>What is Excellence?</a:t>
            </a:r>
          </a:p>
        </p:txBody>
      </p:sp>
      <p:sp>
        <p:nvSpPr>
          <p:cNvPr id="10" name="Text Placeholder 9">
            <a:extLst>
              <a:ext uri="{FF2B5EF4-FFF2-40B4-BE49-F238E27FC236}">
                <a16:creationId xmlns:a16="http://schemas.microsoft.com/office/drawing/2014/main" id="{A0B0328A-B798-C6A0-31F2-E028A5C63A32}"/>
              </a:ext>
            </a:extLst>
          </p:cNvPr>
          <p:cNvSpPr>
            <a:spLocks noGrp="1"/>
          </p:cNvSpPr>
          <p:nvPr>
            <p:ph type="body" idx="2"/>
          </p:nvPr>
        </p:nvSpPr>
        <p:spPr/>
        <p:txBody>
          <a:bodyPr>
            <a:normAutofit/>
          </a:bodyPr>
          <a:lstStyle/>
          <a:p>
            <a:pPr>
              <a:spcBef>
                <a:spcPts val="0"/>
              </a:spcBef>
              <a:spcAft>
                <a:spcPts val="600"/>
              </a:spcAft>
              <a:buClr>
                <a:srgbClr val="000000"/>
              </a:buClr>
            </a:pPr>
            <a:r>
              <a:rPr lang="en-US" sz="3400" dirty="0"/>
              <a:t>Commitment</a:t>
            </a:r>
          </a:p>
          <a:p>
            <a:pPr>
              <a:spcBef>
                <a:spcPts val="0"/>
              </a:spcBef>
              <a:spcAft>
                <a:spcPts val="600"/>
              </a:spcAft>
              <a:buClr>
                <a:srgbClr val="000000"/>
              </a:buClr>
            </a:pPr>
            <a:r>
              <a:rPr lang="en-US" sz="3400" dirty="0"/>
              <a:t>Continuous Improvement</a:t>
            </a:r>
          </a:p>
          <a:p>
            <a:pPr>
              <a:spcBef>
                <a:spcPts val="0"/>
              </a:spcBef>
              <a:spcAft>
                <a:spcPts val="600"/>
              </a:spcAft>
              <a:buClr>
                <a:srgbClr val="000000"/>
              </a:buClr>
            </a:pPr>
            <a:r>
              <a:rPr lang="en-US" sz="3400" dirty="0"/>
              <a:t>Consistency</a:t>
            </a:r>
          </a:p>
          <a:p>
            <a:pPr>
              <a:spcBef>
                <a:spcPts val="0"/>
              </a:spcBef>
              <a:spcAft>
                <a:spcPts val="600"/>
              </a:spcAft>
              <a:buClr>
                <a:srgbClr val="000000"/>
              </a:buClr>
            </a:pPr>
            <a:r>
              <a:rPr lang="en-US" sz="3400" dirty="0"/>
              <a:t>Accountability</a:t>
            </a:r>
          </a:p>
          <a:p>
            <a:pPr>
              <a:spcBef>
                <a:spcPts val="0"/>
              </a:spcBef>
              <a:spcAft>
                <a:spcPts val="600"/>
              </a:spcAft>
              <a:buClr>
                <a:srgbClr val="000000"/>
              </a:buClr>
            </a:pPr>
            <a:r>
              <a:rPr lang="en-US" sz="3400" dirty="0"/>
              <a:t>Spiritual Integrity</a:t>
            </a:r>
          </a:p>
          <a:p>
            <a:pPr>
              <a:spcBef>
                <a:spcPts val="0"/>
              </a:spcBef>
              <a:spcAft>
                <a:spcPts val="600"/>
              </a:spcAft>
              <a:buClr>
                <a:srgbClr val="000000"/>
              </a:buClr>
            </a:pPr>
            <a:r>
              <a:rPr lang="en-US" sz="3400" dirty="0"/>
              <a:t>Adherence</a:t>
            </a:r>
          </a:p>
        </p:txBody>
      </p:sp>
      <p:pic>
        <p:nvPicPr>
          <p:cNvPr id="7" name="Picture 6">
            <a:extLst>
              <a:ext uri="{FF2B5EF4-FFF2-40B4-BE49-F238E27FC236}">
                <a16:creationId xmlns:a16="http://schemas.microsoft.com/office/drawing/2014/main" id="{810383E3-7803-E809-00DF-2FA6D42DEA40}"/>
              </a:ext>
            </a:extLst>
          </p:cNvPr>
          <p:cNvPicPr>
            <a:picLocks noChangeAspect="1"/>
          </p:cNvPicPr>
          <p:nvPr/>
        </p:nvPicPr>
        <p:blipFill>
          <a:blip r:embed="rId3">
            <a:extLst>
              <a:ext uri="{837473B0-CC2E-450A-ABE3-18F120FF3D39}">
                <a1611:picAttrSrcUrl xmlns:a1611="http://schemas.microsoft.com/office/drawing/2016/11/main" r:id="rId4"/>
              </a:ext>
            </a:extLst>
          </a:blip>
          <a:srcRect l="16338" r="2447" b="2"/>
          <a:stretch>
            <a:fillRect/>
          </a:stretch>
        </p:blipFill>
        <p:spPr>
          <a:xfrm>
            <a:off x="609600" y="1608138"/>
            <a:ext cx="5295900" cy="4352544"/>
          </a:xfrm>
          <a:prstGeom prst="ellipse">
            <a:avLst/>
          </a:prstGeom>
          <a:ln>
            <a:noFill/>
          </a:ln>
          <a:effectLst>
            <a:softEdge rad="112500"/>
          </a:effectLst>
        </p:spPr>
      </p:pic>
    </p:spTree>
    <p:extLst>
      <p:ext uri="{BB962C8B-B14F-4D97-AF65-F5344CB8AC3E}">
        <p14:creationId xmlns:p14="http://schemas.microsoft.com/office/powerpoint/2010/main" val="681369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9"/>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485B71"/>
              </a:buClr>
              <a:buSzPts val="4000"/>
              <a:buFont typeface="Calibri"/>
              <a:buNone/>
            </a:pPr>
            <a:r>
              <a:rPr lang="en-US" sz="4000" dirty="0"/>
              <a:t>Spiritual Leadership</a:t>
            </a:r>
            <a:endParaRPr dirty="0"/>
          </a:p>
        </p:txBody>
      </p:sp>
      <p:sp>
        <p:nvSpPr>
          <p:cNvPr id="115" name="Google Shape;115;p19"/>
          <p:cNvSpPr txBox="1">
            <a:spLocks noGrp="1"/>
          </p:cNvSpPr>
          <p:nvPr>
            <p:ph type="body" idx="1"/>
          </p:nvPr>
        </p:nvSpPr>
        <p:spPr>
          <a:prstGeom prst="rect">
            <a:avLst/>
          </a:prstGeom>
          <a:noFill/>
          <a:ln>
            <a:noFill/>
          </a:ln>
        </p:spPr>
        <p:txBody>
          <a:bodyPr spcFirstLastPara="1" wrap="square" lIns="91425" tIns="45700" rIns="91425" bIns="45700" anchor="ctr" anchorCtr="0">
            <a:noAutofit/>
          </a:bodyPr>
          <a:lstStyle/>
          <a:p>
            <a:pPr marL="342900" lvl="0" indent="-342900" algn="ctr" rtl="0">
              <a:spcBef>
                <a:spcPts val="0"/>
              </a:spcBef>
              <a:spcAft>
                <a:spcPts val="0"/>
              </a:spcAft>
              <a:buClr>
                <a:srgbClr val="485B71"/>
              </a:buClr>
              <a:buSzPts val="3200"/>
              <a:buChar char="•"/>
            </a:pPr>
            <a:endParaRPr dirty="0"/>
          </a:p>
        </p:txBody>
      </p:sp>
      <p:sp>
        <p:nvSpPr>
          <p:cNvPr id="5" name="Text Placeholder 4">
            <a:extLst>
              <a:ext uri="{FF2B5EF4-FFF2-40B4-BE49-F238E27FC236}">
                <a16:creationId xmlns:a16="http://schemas.microsoft.com/office/drawing/2014/main" id="{CF05764C-5B49-6A24-3E0E-51052E201501}"/>
              </a:ext>
            </a:extLst>
          </p:cNvPr>
          <p:cNvSpPr>
            <a:spLocks noGrp="1"/>
          </p:cNvSpPr>
          <p:nvPr>
            <p:ph type="body" idx="2"/>
          </p:nvPr>
        </p:nvSpPr>
        <p:spPr>
          <a:xfrm>
            <a:off x="6197600" y="1600204"/>
            <a:ext cx="5384800" cy="2746165"/>
          </a:xfrm>
        </p:spPr>
        <p:txBody>
          <a:bodyPr anchor="ctr"/>
          <a:lstStyle/>
          <a:p>
            <a:pPr marL="342900" lvl="0" indent="-342900">
              <a:spcBef>
                <a:spcPts val="640"/>
              </a:spcBef>
              <a:buSzPts val="3200"/>
            </a:pPr>
            <a:r>
              <a:rPr lang="en-US" sz="3200" b="1" dirty="0"/>
              <a:t>Christ Centered</a:t>
            </a:r>
          </a:p>
          <a:p>
            <a:pPr marL="342900" lvl="0" indent="-342900">
              <a:spcBef>
                <a:spcPts val="640"/>
              </a:spcBef>
              <a:buSzPts val="3200"/>
            </a:pPr>
            <a:r>
              <a:rPr lang="en-US" sz="3200" b="1" dirty="0"/>
              <a:t>Biblically Focused</a:t>
            </a:r>
          </a:p>
          <a:p>
            <a:pPr marL="342900" lvl="0" indent="-342900">
              <a:spcBef>
                <a:spcPts val="640"/>
              </a:spcBef>
              <a:buSzPts val="3200"/>
            </a:pPr>
            <a:r>
              <a:rPr lang="en-US" sz="3200" b="1" dirty="0"/>
              <a:t>Servant Leadership</a:t>
            </a:r>
            <a:endParaRPr lang="en-US" b="1" dirty="0"/>
          </a:p>
        </p:txBody>
      </p:sp>
      <p:pic>
        <p:nvPicPr>
          <p:cNvPr id="3" name="Picture 2">
            <a:extLst>
              <a:ext uri="{FF2B5EF4-FFF2-40B4-BE49-F238E27FC236}">
                <a16:creationId xmlns:a16="http://schemas.microsoft.com/office/drawing/2014/main" id="{14F77B3B-2B93-FEAE-E405-A459C1F47CA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01699" y="2124074"/>
            <a:ext cx="4574775" cy="313372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9ED63-86D4-B454-40B6-DF33F2EB3E5A}"/>
              </a:ext>
            </a:extLst>
          </p:cNvPr>
          <p:cNvSpPr>
            <a:spLocks noGrp="1"/>
          </p:cNvSpPr>
          <p:nvPr>
            <p:ph type="title"/>
          </p:nvPr>
        </p:nvSpPr>
        <p:spPr/>
        <p:txBody>
          <a:bodyPr/>
          <a:lstStyle/>
          <a:p>
            <a:r>
              <a:rPr lang="en-US" dirty="0"/>
              <a:t>Christ Centered and Biblically Focused</a:t>
            </a:r>
          </a:p>
        </p:txBody>
      </p:sp>
      <p:sp>
        <p:nvSpPr>
          <p:cNvPr id="3" name="Text Placeholder 2">
            <a:extLst>
              <a:ext uri="{FF2B5EF4-FFF2-40B4-BE49-F238E27FC236}">
                <a16:creationId xmlns:a16="http://schemas.microsoft.com/office/drawing/2014/main" id="{B6F42557-7844-9366-F342-BE1D7C6512D4}"/>
              </a:ext>
            </a:extLst>
          </p:cNvPr>
          <p:cNvSpPr>
            <a:spLocks noGrp="1"/>
          </p:cNvSpPr>
          <p:nvPr>
            <p:ph type="body" idx="1"/>
          </p:nvPr>
        </p:nvSpPr>
        <p:spPr/>
        <p:txBody>
          <a:bodyPr/>
          <a:lstStyle/>
          <a:p>
            <a:r>
              <a:rPr lang="en-US" dirty="0"/>
              <a:t>Begin meetings with devotion and prayer</a:t>
            </a:r>
          </a:p>
          <a:p>
            <a:r>
              <a:rPr lang="en-US" dirty="0"/>
              <a:t>Pray about goals and needs</a:t>
            </a:r>
          </a:p>
          <a:p>
            <a:r>
              <a:rPr lang="en-US" dirty="0"/>
              <a:t>Bring conflicts to the Lord</a:t>
            </a:r>
          </a:p>
        </p:txBody>
      </p:sp>
      <p:pic>
        <p:nvPicPr>
          <p:cNvPr id="10" name="Faith Image"/>
          <p:cNvPicPr>
            <a:picLocks noChangeAspect="1"/>
          </p:cNvPicPr>
          <p:nvPr/>
        </p:nvPicPr>
        <p:blipFill>
          <a:blip r:embed="rId3"/>
          <a:srcRect t="25000"/>
          <a:stretch>
            <a:fillRect/>
          </a:stretch>
        </p:blipFill>
        <p:spPr>
          <a:xfrm>
            <a:off x="3079758" y="3429000"/>
            <a:ext cx="5562592" cy="278129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861537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58429950-9F12-3F87-C2CF-3EAA659A3039}"/>
              </a:ext>
            </a:extLst>
          </p:cNvPr>
          <p:cNvSpPr/>
          <p:nvPr/>
        </p:nvSpPr>
        <p:spPr>
          <a:xfrm>
            <a:off x="5008364" y="1608591"/>
            <a:ext cx="2175272" cy="2175272"/>
          </a:xfrm>
          <a:custGeom>
            <a:avLst/>
            <a:gdLst>
              <a:gd name="csX0" fmla="*/ 0 w 2175272"/>
              <a:gd name="csY0" fmla="*/ 1413927 h 2175272"/>
              <a:gd name="csX1" fmla="*/ 543818 w 2175272"/>
              <a:gd name="csY1" fmla="*/ 1413927 h 2175272"/>
              <a:gd name="csX2" fmla="*/ 543818 w 2175272"/>
              <a:gd name="csY2" fmla="*/ 0 h 2175272"/>
              <a:gd name="csX3" fmla="*/ 1631454 w 2175272"/>
              <a:gd name="csY3" fmla="*/ 0 h 2175272"/>
              <a:gd name="csX4" fmla="*/ 1631454 w 2175272"/>
              <a:gd name="csY4" fmla="*/ 1413927 h 2175272"/>
              <a:gd name="csX5" fmla="*/ 2175272 w 2175272"/>
              <a:gd name="csY5" fmla="*/ 1413927 h 2175272"/>
              <a:gd name="csX6" fmla="*/ 1087636 w 2175272"/>
              <a:gd name="csY6" fmla="*/ 2175272 h 2175272"/>
              <a:gd name="csX7" fmla="*/ 0 w 2175272"/>
              <a:gd name="csY7" fmla="*/ 1413927 h 21752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175272" h="2175272">
                <a:moveTo>
                  <a:pt x="0" y="1413927"/>
                </a:moveTo>
                <a:lnTo>
                  <a:pt x="543818" y="1413927"/>
                </a:lnTo>
                <a:lnTo>
                  <a:pt x="543818" y="0"/>
                </a:lnTo>
                <a:lnTo>
                  <a:pt x="1631454" y="0"/>
                </a:lnTo>
                <a:lnTo>
                  <a:pt x="1631454" y="1413927"/>
                </a:lnTo>
                <a:lnTo>
                  <a:pt x="2175272" y="1413927"/>
                </a:lnTo>
                <a:lnTo>
                  <a:pt x="1087636" y="2175272"/>
                </a:lnTo>
                <a:lnTo>
                  <a:pt x="0" y="1413927"/>
                </a:lnTo>
                <a:close/>
              </a:path>
            </a:pathLst>
          </a:custGeom>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643386" tIns="99568" rIns="643386" bIns="480241" numCol="1" spcCol="1270" anchor="ctr" anchorCtr="0">
            <a:noAutofit/>
          </a:bodyPr>
          <a:lstStyle/>
          <a:p>
            <a:pPr marL="0" lvl="0" indent="0" algn="ctr" defTabSz="622300">
              <a:lnSpc>
                <a:spcPct val="90000"/>
              </a:lnSpc>
              <a:spcBef>
                <a:spcPct val="0"/>
              </a:spcBef>
              <a:spcAft>
                <a:spcPct val="35000"/>
              </a:spcAft>
              <a:buNone/>
            </a:pPr>
            <a:r>
              <a:rPr lang="en-US" sz="1400" b="0" i="0" kern="1200" dirty="0"/>
              <a:t>Servant Leadership</a:t>
            </a:r>
            <a:endParaRPr lang="en-US" sz="1400" kern="1200" dirty="0"/>
          </a:p>
        </p:txBody>
      </p:sp>
      <p:sp>
        <p:nvSpPr>
          <p:cNvPr id="15" name="Freeform: Shape 14">
            <a:extLst>
              <a:ext uri="{FF2B5EF4-FFF2-40B4-BE49-F238E27FC236}">
                <a16:creationId xmlns:a16="http://schemas.microsoft.com/office/drawing/2014/main" id="{AED99248-A8D1-838F-F838-50E90AA69EA5}"/>
              </a:ext>
            </a:extLst>
          </p:cNvPr>
          <p:cNvSpPr/>
          <p:nvPr/>
        </p:nvSpPr>
        <p:spPr>
          <a:xfrm rot="1800000">
            <a:off x="6290288" y="3784955"/>
            <a:ext cx="2175272" cy="2175272"/>
          </a:xfrm>
          <a:custGeom>
            <a:avLst/>
            <a:gdLst>
              <a:gd name="csX0" fmla="*/ 0 w 2175272"/>
              <a:gd name="csY0" fmla="*/ 1413927 h 2175272"/>
              <a:gd name="csX1" fmla="*/ 543818 w 2175272"/>
              <a:gd name="csY1" fmla="*/ 1413927 h 2175272"/>
              <a:gd name="csX2" fmla="*/ 543818 w 2175272"/>
              <a:gd name="csY2" fmla="*/ 0 h 2175272"/>
              <a:gd name="csX3" fmla="*/ 1631454 w 2175272"/>
              <a:gd name="csY3" fmla="*/ 0 h 2175272"/>
              <a:gd name="csX4" fmla="*/ 1631454 w 2175272"/>
              <a:gd name="csY4" fmla="*/ 1413927 h 2175272"/>
              <a:gd name="csX5" fmla="*/ 2175272 w 2175272"/>
              <a:gd name="csY5" fmla="*/ 1413927 h 2175272"/>
              <a:gd name="csX6" fmla="*/ 1087636 w 2175272"/>
              <a:gd name="csY6" fmla="*/ 2175272 h 2175272"/>
              <a:gd name="csX7" fmla="*/ 0 w 2175272"/>
              <a:gd name="csY7" fmla="*/ 1413927 h 21752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175272" h="2175272">
                <a:moveTo>
                  <a:pt x="761345" y="0"/>
                </a:moveTo>
                <a:lnTo>
                  <a:pt x="761345" y="543818"/>
                </a:lnTo>
                <a:lnTo>
                  <a:pt x="2175272" y="543818"/>
                </a:lnTo>
                <a:lnTo>
                  <a:pt x="2175272" y="1631454"/>
                </a:lnTo>
                <a:lnTo>
                  <a:pt x="761345" y="1631454"/>
                </a:lnTo>
                <a:lnTo>
                  <a:pt x="761345" y="2175272"/>
                </a:lnTo>
                <a:lnTo>
                  <a:pt x="0" y="1087636"/>
                </a:lnTo>
                <a:lnTo>
                  <a:pt x="761345" y="0"/>
                </a:lnTo>
                <a:close/>
              </a:path>
            </a:pathLst>
          </a:custGeom>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480241" tIns="643385" rIns="99567" bIns="643386" numCol="1" spcCol="1270" anchor="ctr" anchorCtr="0">
            <a:noAutofit/>
          </a:bodyPr>
          <a:lstStyle/>
          <a:p>
            <a:pPr marL="0" lvl="0" indent="0" algn="ctr" defTabSz="622300">
              <a:lnSpc>
                <a:spcPct val="90000"/>
              </a:lnSpc>
              <a:spcBef>
                <a:spcPct val="0"/>
              </a:spcBef>
              <a:spcAft>
                <a:spcPct val="35000"/>
              </a:spcAft>
              <a:buNone/>
            </a:pPr>
            <a:r>
              <a:rPr lang="en-US" sz="1400" b="0" i="0" kern="1200" dirty="0"/>
              <a:t>Lay lead</a:t>
            </a:r>
            <a:endParaRPr lang="en-US" sz="1400" kern="1200" dirty="0"/>
          </a:p>
        </p:txBody>
      </p:sp>
      <p:sp>
        <p:nvSpPr>
          <p:cNvPr id="16" name="Freeform: Shape 15">
            <a:extLst>
              <a:ext uri="{FF2B5EF4-FFF2-40B4-BE49-F238E27FC236}">
                <a16:creationId xmlns:a16="http://schemas.microsoft.com/office/drawing/2014/main" id="{2BDDD9A4-E22A-0A6D-B184-936C968CD3CB}"/>
              </a:ext>
            </a:extLst>
          </p:cNvPr>
          <p:cNvSpPr/>
          <p:nvPr/>
        </p:nvSpPr>
        <p:spPr>
          <a:xfrm rot="19800000">
            <a:off x="3751839" y="3784955"/>
            <a:ext cx="2175273" cy="2175272"/>
          </a:xfrm>
          <a:custGeom>
            <a:avLst/>
            <a:gdLst>
              <a:gd name="csX0" fmla="*/ 0 w 2175272"/>
              <a:gd name="csY0" fmla="*/ 1413927 h 2175272"/>
              <a:gd name="csX1" fmla="*/ 543818 w 2175272"/>
              <a:gd name="csY1" fmla="*/ 1413927 h 2175272"/>
              <a:gd name="csX2" fmla="*/ 543818 w 2175272"/>
              <a:gd name="csY2" fmla="*/ 0 h 2175272"/>
              <a:gd name="csX3" fmla="*/ 1631454 w 2175272"/>
              <a:gd name="csY3" fmla="*/ 0 h 2175272"/>
              <a:gd name="csX4" fmla="*/ 1631454 w 2175272"/>
              <a:gd name="csY4" fmla="*/ 1413927 h 2175272"/>
              <a:gd name="csX5" fmla="*/ 2175272 w 2175272"/>
              <a:gd name="csY5" fmla="*/ 1413927 h 2175272"/>
              <a:gd name="csX6" fmla="*/ 1087636 w 2175272"/>
              <a:gd name="csY6" fmla="*/ 2175272 h 2175272"/>
              <a:gd name="csX7" fmla="*/ 0 w 2175272"/>
              <a:gd name="csY7" fmla="*/ 1413927 h 21752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175272" h="2175272">
                <a:moveTo>
                  <a:pt x="1413927" y="2175272"/>
                </a:moveTo>
                <a:lnTo>
                  <a:pt x="1413927" y="1631454"/>
                </a:lnTo>
                <a:lnTo>
                  <a:pt x="0" y="1631454"/>
                </a:lnTo>
                <a:lnTo>
                  <a:pt x="0" y="543818"/>
                </a:lnTo>
                <a:lnTo>
                  <a:pt x="1413927" y="543818"/>
                </a:lnTo>
                <a:lnTo>
                  <a:pt x="1413927" y="0"/>
                </a:lnTo>
                <a:lnTo>
                  <a:pt x="2175272" y="1087636"/>
                </a:lnTo>
                <a:lnTo>
                  <a:pt x="1413927" y="2175272"/>
                </a:lnTo>
                <a:close/>
              </a:path>
            </a:pathLst>
          </a:custGeom>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txBody>
          <a:bodyPr spcFirstLastPara="0" vert="horz" wrap="square" lIns="99569" tIns="643386" rIns="480240" bIns="643385" numCol="1" spcCol="1270" anchor="ctr" anchorCtr="0">
            <a:noAutofit/>
          </a:bodyPr>
          <a:lstStyle/>
          <a:p>
            <a:pPr marL="0" lvl="0" indent="0" algn="ctr" defTabSz="622300">
              <a:lnSpc>
                <a:spcPct val="90000"/>
              </a:lnSpc>
              <a:spcBef>
                <a:spcPct val="0"/>
              </a:spcBef>
              <a:spcAft>
                <a:spcPct val="35000"/>
              </a:spcAft>
              <a:buNone/>
            </a:pPr>
            <a:r>
              <a:rPr lang="en-US" sz="1400" b="0" i="0" kern="1200" dirty="0"/>
              <a:t>Listen, Listen, Love, Love</a:t>
            </a:r>
            <a:endParaRPr lang="en-US" sz="1400" kern="1200" dirty="0"/>
          </a:p>
        </p:txBody>
      </p:sp>
      <p:sp>
        <p:nvSpPr>
          <p:cNvPr id="2" name="Title 1">
            <a:extLst>
              <a:ext uri="{FF2B5EF4-FFF2-40B4-BE49-F238E27FC236}">
                <a16:creationId xmlns:a16="http://schemas.microsoft.com/office/drawing/2014/main" id="{B4F4DE90-FB06-130F-2F0F-0C35B0BD6D70}"/>
              </a:ext>
            </a:extLst>
          </p:cNvPr>
          <p:cNvSpPr>
            <a:spLocks noGrp="1"/>
          </p:cNvSpPr>
          <p:nvPr>
            <p:ph type="title"/>
          </p:nvPr>
        </p:nvSpPr>
        <p:spPr/>
        <p:txBody>
          <a:bodyPr wrap="square" anchor="ctr">
            <a:normAutofit/>
          </a:bodyPr>
          <a:lstStyle/>
          <a:p>
            <a:pPr marL="342900" indent="-342900">
              <a:lnSpc>
                <a:spcPct val="90000"/>
              </a:lnSpc>
              <a:spcBef>
                <a:spcPts val="640"/>
              </a:spcBef>
            </a:pPr>
            <a:r>
              <a:rPr lang="en-US" sz="3400" dirty="0"/>
              <a:t>Servant Leadership</a:t>
            </a:r>
            <a:br>
              <a:rPr lang="en-US" sz="3400" dirty="0"/>
            </a:br>
            <a:endParaRPr lang="en-US" sz="3400" dirty="0"/>
          </a:p>
        </p:txBody>
      </p:sp>
      <p:sp>
        <p:nvSpPr>
          <p:cNvPr id="8" name="Rectangle 7">
            <a:extLst>
              <a:ext uri="{FF2B5EF4-FFF2-40B4-BE49-F238E27FC236}">
                <a16:creationId xmlns:a16="http://schemas.microsoft.com/office/drawing/2014/main" id="{39AB3ADA-942A-EBDD-A0C1-B0B23C2FFB54}"/>
              </a:ext>
            </a:extLst>
          </p:cNvPr>
          <p:cNvSpPr/>
          <p:nvPr/>
        </p:nvSpPr>
        <p:spPr>
          <a:xfrm>
            <a:off x="4938430" y="3429000"/>
            <a:ext cx="654345" cy="1015663"/>
          </a:xfrm>
          <a:prstGeom prst="rect">
            <a:avLst/>
          </a:prstGeom>
          <a:noFill/>
        </p:spPr>
        <p:txBody>
          <a:bodyPr wrap="square" lIns="91440" tIns="45720" rIns="91440" bIns="45720">
            <a:spAutoFit/>
          </a:bodyPr>
          <a:lstStyle/>
          <a:p>
            <a:pPr algn="ctr"/>
            <a:r>
              <a:rPr lang="en-US" sz="6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T</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9" name="Rectangle 8">
            <a:extLst>
              <a:ext uri="{FF2B5EF4-FFF2-40B4-BE49-F238E27FC236}">
                <a16:creationId xmlns:a16="http://schemas.microsoft.com/office/drawing/2014/main" id="{BD610200-BE3B-A5DC-2A4F-A6456BBA13CE}"/>
              </a:ext>
            </a:extLst>
          </p:cNvPr>
          <p:cNvSpPr/>
          <p:nvPr/>
        </p:nvSpPr>
        <p:spPr>
          <a:xfrm>
            <a:off x="5441228" y="3429000"/>
            <a:ext cx="654345" cy="1015663"/>
          </a:xfrm>
          <a:prstGeom prst="rect">
            <a:avLst/>
          </a:prstGeom>
          <a:noFill/>
        </p:spPr>
        <p:txBody>
          <a:bodyPr wrap="square" lIns="91440" tIns="45720" rIns="91440" bIns="45720">
            <a:spAutoFit/>
          </a:bodyPr>
          <a:lstStyle/>
          <a:p>
            <a:pPr algn="ctr"/>
            <a:r>
              <a:rPr lang="en-US" sz="6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E</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10" name="Rectangle 9">
            <a:extLst>
              <a:ext uri="{FF2B5EF4-FFF2-40B4-BE49-F238E27FC236}">
                <a16:creationId xmlns:a16="http://schemas.microsoft.com/office/drawing/2014/main" id="{7D471D9C-F4CD-9D32-DC66-D4B4CCDF3E5A}"/>
              </a:ext>
            </a:extLst>
          </p:cNvPr>
          <p:cNvSpPr/>
          <p:nvPr/>
        </p:nvSpPr>
        <p:spPr>
          <a:xfrm>
            <a:off x="6020226" y="3429000"/>
            <a:ext cx="654345" cy="1015663"/>
          </a:xfrm>
          <a:prstGeom prst="rect">
            <a:avLst/>
          </a:prstGeom>
          <a:noFill/>
        </p:spPr>
        <p:txBody>
          <a:bodyPr wrap="square" lIns="91440" tIns="45720" rIns="91440" bIns="45720">
            <a:spAutoFit/>
          </a:bodyPr>
          <a:lstStyle/>
          <a:p>
            <a:pPr algn="ctr"/>
            <a:r>
              <a:rPr lang="en-US" sz="6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A</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11" name="Rectangle 10">
            <a:extLst>
              <a:ext uri="{FF2B5EF4-FFF2-40B4-BE49-F238E27FC236}">
                <a16:creationId xmlns:a16="http://schemas.microsoft.com/office/drawing/2014/main" id="{C9662551-FD85-78AA-3456-B3A76F33D806}"/>
              </a:ext>
            </a:extLst>
          </p:cNvPr>
          <p:cNvSpPr/>
          <p:nvPr/>
        </p:nvSpPr>
        <p:spPr>
          <a:xfrm>
            <a:off x="6637325" y="3429000"/>
            <a:ext cx="654345" cy="1015663"/>
          </a:xfrm>
          <a:prstGeom prst="rect">
            <a:avLst/>
          </a:prstGeom>
          <a:noFill/>
        </p:spPr>
        <p:txBody>
          <a:bodyPr wrap="square" lIns="91440" tIns="45720" rIns="91440" bIns="45720">
            <a:spAutoFit/>
          </a:bodyPr>
          <a:lstStyle/>
          <a:p>
            <a:pPr algn="ctr"/>
            <a:r>
              <a:rPr lang="en-US" sz="6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M</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17" name="Rectangle 16">
            <a:extLst>
              <a:ext uri="{FF2B5EF4-FFF2-40B4-BE49-F238E27FC236}">
                <a16:creationId xmlns:a16="http://schemas.microsoft.com/office/drawing/2014/main" id="{AB6ECE80-472D-A1B1-4A3E-1AC7EA7C6C8A}"/>
              </a:ext>
            </a:extLst>
          </p:cNvPr>
          <p:cNvSpPr/>
          <p:nvPr/>
        </p:nvSpPr>
        <p:spPr>
          <a:xfrm>
            <a:off x="1557749" y="1231808"/>
            <a:ext cx="3844526" cy="1015663"/>
          </a:xfrm>
          <a:prstGeom prst="rect">
            <a:avLst/>
          </a:prstGeom>
          <a:noFill/>
        </p:spPr>
        <p:txBody>
          <a:bodyPr wrap="square" lIns="91440" tIns="45720" rIns="91440" bIns="45720">
            <a:spAutoFit/>
          </a:bodyPr>
          <a:lstStyle/>
          <a:p>
            <a:r>
              <a:rPr lang="en-US" sz="6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Together</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18" name="Rectangle 17">
            <a:extLst>
              <a:ext uri="{FF2B5EF4-FFF2-40B4-BE49-F238E27FC236}">
                <a16:creationId xmlns:a16="http://schemas.microsoft.com/office/drawing/2014/main" id="{16504D90-BC8F-12B4-5EE2-3E0637563F33}"/>
              </a:ext>
            </a:extLst>
          </p:cNvPr>
          <p:cNvSpPr/>
          <p:nvPr/>
        </p:nvSpPr>
        <p:spPr>
          <a:xfrm>
            <a:off x="1524000" y="2409289"/>
            <a:ext cx="3878275" cy="1015663"/>
          </a:xfrm>
          <a:prstGeom prst="rect">
            <a:avLst/>
          </a:prstGeom>
          <a:noFill/>
        </p:spPr>
        <p:txBody>
          <a:bodyPr wrap="square" lIns="91440" tIns="45720" rIns="91440" bIns="45720">
            <a:spAutoFit/>
          </a:bodyPr>
          <a:lstStyle/>
          <a:p>
            <a:r>
              <a:rPr lang="en-US" sz="6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Everyone</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19" name="Rectangle 18">
            <a:extLst>
              <a:ext uri="{FF2B5EF4-FFF2-40B4-BE49-F238E27FC236}">
                <a16:creationId xmlns:a16="http://schemas.microsoft.com/office/drawing/2014/main" id="{9DB2D973-EFD0-FCDC-CFCF-EEB7AFA10BC2}"/>
              </a:ext>
            </a:extLst>
          </p:cNvPr>
          <p:cNvSpPr/>
          <p:nvPr/>
        </p:nvSpPr>
        <p:spPr>
          <a:xfrm>
            <a:off x="1524001" y="3559779"/>
            <a:ext cx="3637804" cy="1015663"/>
          </a:xfrm>
          <a:prstGeom prst="rect">
            <a:avLst/>
          </a:prstGeom>
          <a:noFill/>
        </p:spPr>
        <p:txBody>
          <a:bodyPr wrap="square" lIns="91440" tIns="45720" rIns="91440" bIns="45720">
            <a:spAutoFit/>
          </a:bodyPr>
          <a:lstStyle/>
          <a:p>
            <a:r>
              <a:rPr lang="en-US" sz="6000" b="1" dirty="0">
                <a:ln w="9525">
                  <a:solidFill>
                    <a:schemeClr val="bg1"/>
                  </a:solidFill>
                  <a:prstDash val="solid"/>
                </a:ln>
                <a:solidFill>
                  <a:schemeClr val="tx1"/>
                </a:solidFill>
                <a:effectLst>
                  <a:outerShdw blurRad="12700" dist="38100" dir="2700000" algn="tl" rotWithShape="0">
                    <a:schemeClr val="bg1">
                      <a:lumMod val="50000"/>
                    </a:schemeClr>
                  </a:outerShdw>
                </a:effectLst>
              </a:rPr>
              <a:t>Achieves</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0" name="Rectangle 19">
            <a:extLst>
              <a:ext uri="{FF2B5EF4-FFF2-40B4-BE49-F238E27FC236}">
                <a16:creationId xmlns:a16="http://schemas.microsoft.com/office/drawing/2014/main" id="{20CF676B-9A95-D3EA-5E10-6DB3836288D1}"/>
              </a:ext>
            </a:extLst>
          </p:cNvPr>
          <p:cNvSpPr/>
          <p:nvPr/>
        </p:nvSpPr>
        <p:spPr>
          <a:xfrm>
            <a:off x="1557750" y="4740845"/>
            <a:ext cx="4245536" cy="1015663"/>
          </a:xfrm>
          <a:prstGeom prst="rect">
            <a:avLst/>
          </a:prstGeom>
          <a:noFill/>
        </p:spPr>
        <p:txBody>
          <a:bodyPr wrap="square" lIns="91440" tIns="45720" rIns="91440" bIns="45720">
            <a:spAutoFit/>
          </a:bodyPr>
          <a:lstStyle/>
          <a:p>
            <a:r>
              <a:rPr lang="en-US" sz="6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More</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8270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6"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1+#ppt_w/2"/>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12"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0-#ppt_w/2"/>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14"/>
                                        </p:tgtEl>
                                      </p:cBhvr>
                                    </p:animEffect>
                                    <p:set>
                                      <p:cBhvr>
                                        <p:cTn id="23" dur="1" fill="hold">
                                          <p:stCondLst>
                                            <p:cond delay="499"/>
                                          </p:stCondLst>
                                        </p:cTn>
                                        <p:tgtEl>
                                          <p:spTgt spid="14"/>
                                        </p:tgtEl>
                                        <p:attrNameLst>
                                          <p:attrName>style.visibility</p:attrName>
                                        </p:attrNameLst>
                                      </p:cBhvr>
                                      <p:to>
                                        <p:strVal val="hidden"/>
                                      </p:to>
                                    </p:set>
                                  </p:childTnLst>
                                </p:cTn>
                              </p:par>
                              <p:par>
                                <p:cTn id="24" presetID="10" presetClass="exit" presetSubtype="0" fill="hold" grpId="1" nodeType="withEffect">
                                  <p:stCondLst>
                                    <p:cond delay="0"/>
                                  </p:stCondLst>
                                  <p:childTnLst>
                                    <p:animEffect transition="out" filter="fade">
                                      <p:cBhvr>
                                        <p:cTn id="25" dur="500"/>
                                        <p:tgtEl>
                                          <p:spTgt spid="15"/>
                                        </p:tgtEl>
                                      </p:cBhvr>
                                    </p:animEffect>
                                    <p:set>
                                      <p:cBhvr>
                                        <p:cTn id="26" dur="1" fill="hold">
                                          <p:stCondLst>
                                            <p:cond delay="499"/>
                                          </p:stCondLst>
                                        </p:cTn>
                                        <p:tgtEl>
                                          <p:spTgt spid="15"/>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16"/>
                                        </p:tgtEl>
                                      </p:cBhvr>
                                    </p:animEffect>
                                    <p:set>
                                      <p:cBhvr>
                                        <p:cTn id="29" dur="1" fill="hold">
                                          <p:stCondLst>
                                            <p:cond delay="499"/>
                                          </p:stCondLst>
                                        </p:cTn>
                                        <p:tgtEl>
                                          <p:spTgt spid="16"/>
                                        </p:tgtEl>
                                        <p:attrNameLst>
                                          <p:attrName>style.visibility</p:attrName>
                                        </p:attrNameLst>
                                      </p:cBhvr>
                                      <p:to>
                                        <p:strVal val="hidden"/>
                                      </p:to>
                                    </p:set>
                                  </p:childTnLst>
                                </p:cTn>
                              </p:par>
                              <p:par>
                                <p:cTn id="30" presetID="35" presetClass="path" presetSubtype="0" accel="50000" decel="50000" fill="hold" grpId="0" nodeType="withEffect">
                                  <p:stCondLst>
                                    <p:cond delay="0"/>
                                  </p:stCondLst>
                                  <p:childTnLst>
                                    <p:animMotion origin="layout" path="M -1.04167E-6 -4.07407E-6 L -0.2819 -0.31713 " pathEditMode="relative" rAng="0" ptsTypes="AA">
                                      <p:cBhvr>
                                        <p:cTn id="31" dur="1000" fill="hold"/>
                                        <p:tgtEl>
                                          <p:spTgt spid="8"/>
                                        </p:tgtEl>
                                        <p:attrNameLst>
                                          <p:attrName>ppt_x</p:attrName>
                                          <p:attrName>ppt_y</p:attrName>
                                        </p:attrNameLst>
                                      </p:cBhvr>
                                      <p:rCtr x="-14102" y="-15856"/>
                                    </p:animMotion>
                                  </p:childTnLst>
                                </p:cTn>
                              </p:par>
                            </p:childTnLst>
                          </p:cTn>
                        </p:par>
                        <p:par>
                          <p:cTn id="32" fill="hold">
                            <p:stCondLst>
                              <p:cond delay="1000"/>
                            </p:stCondLst>
                            <p:childTnLst>
                              <p:par>
                                <p:cTn id="33" presetID="22" presetClass="entr" presetSubtype="8"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left)">
                                      <p:cBhvr>
                                        <p:cTn id="35" dur="500"/>
                                        <p:tgtEl>
                                          <p:spTgt spid="17"/>
                                        </p:tgtEl>
                                      </p:cBhvr>
                                    </p:animEffect>
                                  </p:childTnLst>
                                </p:cTn>
                              </p:par>
                            </p:childTnLst>
                          </p:cTn>
                        </p:par>
                        <p:par>
                          <p:cTn id="36" fill="hold">
                            <p:stCondLst>
                              <p:cond delay="1500"/>
                            </p:stCondLst>
                            <p:childTnLst>
                              <p:par>
                                <p:cTn id="37" presetID="35" presetClass="path" presetSubtype="0" accel="50000" decel="50000" fill="hold" grpId="0" nodeType="afterEffect">
                                  <p:stCondLst>
                                    <p:cond delay="0"/>
                                  </p:stCondLst>
                                  <p:childTnLst>
                                    <p:animMotion origin="layout" path="M 2.91667E-6 -4.07407E-6 L -0.32318 -0.14814 " pathEditMode="relative" rAng="0" ptsTypes="AA">
                                      <p:cBhvr>
                                        <p:cTn id="38" dur="1000" fill="hold"/>
                                        <p:tgtEl>
                                          <p:spTgt spid="9"/>
                                        </p:tgtEl>
                                        <p:attrNameLst>
                                          <p:attrName>ppt_x</p:attrName>
                                          <p:attrName>ppt_y</p:attrName>
                                        </p:attrNameLst>
                                      </p:cBhvr>
                                      <p:rCtr x="-16159" y="-7407"/>
                                    </p:animMotion>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par>
                          <p:cTn id="43" fill="hold">
                            <p:stCondLst>
                              <p:cond delay="3000"/>
                            </p:stCondLst>
                            <p:childTnLst>
                              <p:par>
                                <p:cTn id="44" presetID="35" presetClass="path" presetSubtype="0" accel="50000" decel="50000" fill="hold" grpId="0" nodeType="afterEffect">
                                  <p:stCondLst>
                                    <p:cond delay="0"/>
                                  </p:stCondLst>
                                  <p:childTnLst>
                                    <p:animMotion origin="layout" path="M -2.91667E-6 -4.07407E-6 L -0.36744 0.02037 " pathEditMode="relative" rAng="0" ptsTypes="AA">
                                      <p:cBhvr>
                                        <p:cTn id="45" dur="1000" fill="hold"/>
                                        <p:tgtEl>
                                          <p:spTgt spid="10"/>
                                        </p:tgtEl>
                                        <p:attrNameLst>
                                          <p:attrName>ppt_x</p:attrName>
                                          <p:attrName>ppt_y</p:attrName>
                                        </p:attrNameLst>
                                      </p:cBhvr>
                                      <p:rCtr x="-18372" y="1019"/>
                                    </p:animMotion>
                                  </p:childTnLst>
                                </p:cTn>
                              </p:par>
                            </p:childTnLst>
                          </p:cTn>
                        </p:par>
                        <p:par>
                          <p:cTn id="46" fill="hold">
                            <p:stCondLst>
                              <p:cond delay="4000"/>
                            </p:stCondLst>
                            <p:childTnLst>
                              <p:par>
                                <p:cTn id="47" presetID="22" presetClass="entr" presetSubtype="8"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left)">
                                      <p:cBhvr>
                                        <p:cTn id="49" dur="500"/>
                                        <p:tgtEl>
                                          <p:spTgt spid="19"/>
                                        </p:tgtEl>
                                      </p:cBhvr>
                                    </p:animEffect>
                                  </p:childTnLst>
                                </p:cTn>
                              </p:par>
                            </p:childTnLst>
                          </p:cTn>
                        </p:par>
                        <p:par>
                          <p:cTn id="50" fill="hold">
                            <p:stCondLst>
                              <p:cond delay="4500"/>
                            </p:stCondLst>
                            <p:childTnLst>
                              <p:par>
                                <p:cTn id="51" presetID="35" presetClass="path" presetSubtype="0" accel="50000" decel="50000" fill="hold" grpId="0" nodeType="afterEffect">
                                  <p:stCondLst>
                                    <p:cond delay="0"/>
                                  </p:stCondLst>
                                  <p:childTnLst>
                                    <p:animMotion origin="layout" path="M -3.95833E-6 -4.07407E-6 L -0.41328 0.19144 " pathEditMode="relative" rAng="0" ptsTypes="AA">
                                      <p:cBhvr>
                                        <p:cTn id="52" dur="1000" fill="hold"/>
                                        <p:tgtEl>
                                          <p:spTgt spid="11"/>
                                        </p:tgtEl>
                                        <p:attrNameLst>
                                          <p:attrName>ppt_x</p:attrName>
                                          <p:attrName>ppt_y</p:attrName>
                                        </p:attrNameLst>
                                      </p:cBhvr>
                                      <p:rCtr x="-20664" y="9560"/>
                                    </p:animMotion>
                                  </p:childTnLst>
                                </p:cTn>
                              </p:par>
                            </p:childTnLst>
                          </p:cTn>
                        </p:par>
                        <p:par>
                          <p:cTn id="53" fill="hold">
                            <p:stCondLst>
                              <p:cond delay="5500"/>
                            </p:stCondLst>
                            <p:childTnLst>
                              <p:par>
                                <p:cTn id="54" presetID="22" presetClass="entr" presetSubtype="8" fill="hold" grpId="0" nodeType="after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left)">
                                      <p:cBhvr>
                                        <p:cTn id="5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5" grpId="1" animBg="1"/>
      <p:bldP spid="16" grpId="0" animBg="1"/>
      <p:bldP spid="16" grpId="1" animBg="1"/>
      <p:bldP spid="8" grpId="0"/>
      <p:bldP spid="9" grpId="0"/>
      <p:bldP spid="10" grpId="0"/>
      <p:bldP spid="11" grpId="0"/>
      <p:bldP spid="17" grpId="0"/>
      <p:bldP spid="18" grpId="0"/>
      <p:bldP spid="19" grpId="0"/>
      <p:bldP spid="20" grpId="0"/>
    </p:bldLst>
  </p:timing>
</p:sld>
</file>

<file path=ppt/theme/theme1.xml><?xml version="1.0" encoding="utf-8"?>
<a:theme xmlns:a="http://schemas.openxmlformats.org/drawingml/2006/main" name="Blank Slide - No Logo">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2BFDBB36367C4BB4377F76BAFC1C21" ma:contentTypeVersion="13" ma:contentTypeDescription="Create a new document." ma:contentTypeScope="" ma:versionID="5d4f767ecedfd4a7f16010f009cdd968">
  <xsd:schema xmlns:xsd="http://www.w3.org/2001/XMLSchema" xmlns:xs="http://www.w3.org/2001/XMLSchema" xmlns:p="http://schemas.microsoft.com/office/2006/metadata/properties" xmlns:ns2="52f1d09e-bad4-47cb-86a3-6edf92aaba1f" xmlns:ns3="fbd3adbe-0a6f-483c-8432-8addf16505f2" targetNamespace="http://schemas.microsoft.com/office/2006/metadata/properties" ma:root="true" ma:fieldsID="059f907684cdc981476f6a36e1e73698" ns2:_="" ns3:_="">
    <xsd:import namespace="52f1d09e-bad4-47cb-86a3-6edf92aaba1f"/>
    <xsd:import namespace="fbd3adbe-0a6f-483c-8432-8addf16505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f1d09e-bad4-47cb-86a3-6edf92aaba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9e0aea5-e7cf-4fda-ae09-baa9878f5d9a"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d3adbe-0a6f-483c-8432-8addf16505f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3edacbd-60b4-46b7-977a-29ba11ad8c6d}" ma:internalName="TaxCatchAll" ma:showField="CatchAllData" ma:web="fbd3adbe-0a6f-483c-8432-8addf16505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bd3adbe-0a6f-483c-8432-8addf16505f2" xsi:nil="true"/>
    <lcf76f155ced4ddcb4097134ff3c332f xmlns="52f1d09e-bad4-47cb-86a3-6edf92aaba1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97A32BB-D872-4434-A94E-DD4573167110}">
  <ds:schemaRefs>
    <ds:schemaRef ds:uri="http://schemas.microsoft.com/sharepoint/v3/contenttype/forms"/>
  </ds:schemaRefs>
</ds:datastoreItem>
</file>

<file path=customXml/itemProps2.xml><?xml version="1.0" encoding="utf-8"?>
<ds:datastoreItem xmlns:ds="http://schemas.openxmlformats.org/officeDocument/2006/customXml" ds:itemID="{17A17DBC-585D-442B-9E9D-24CFE32267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f1d09e-bad4-47cb-86a3-6edf92aaba1f"/>
    <ds:schemaRef ds:uri="fbd3adbe-0a6f-483c-8432-8addf16505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F5AAD47-AF6C-417D-8D0C-587022A3CAF2}">
  <ds:schemaRefs>
    <ds:schemaRef ds:uri="http://purl.org/dc/elements/1.1/"/>
    <ds:schemaRef ds:uri="52f1d09e-bad4-47cb-86a3-6edf92aaba1f"/>
    <ds:schemaRef ds:uri="http://purl.org/dc/dcmitype/"/>
    <ds:schemaRef ds:uri="http://schemas.openxmlformats.org/package/2006/metadata/core-properties"/>
    <ds:schemaRef ds:uri="http://schemas.microsoft.com/office/2006/documentManagement/types"/>
    <ds:schemaRef ds:uri="http://schemas.microsoft.com/office/2006/metadata/properties"/>
    <ds:schemaRef ds:uri="http://www.w3.org/XML/1998/namespace"/>
    <ds:schemaRef ds:uri="http://schemas.microsoft.com/office/infopath/2007/PartnerControls"/>
    <ds:schemaRef ds:uri="fbd3adbe-0a6f-483c-8432-8addf16505f2"/>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10431</TotalTime>
  <Words>3112</Words>
  <Application>Microsoft Office PowerPoint</Application>
  <PresentationFormat>Widescreen</PresentationFormat>
  <Paragraphs>326</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Times New Roman</vt:lpstr>
      <vt:lpstr>Blank Slide - No Logo</vt:lpstr>
      <vt:lpstr>Kairos Advisory Council</vt:lpstr>
      <vt:lpstr>Introductions</vt:lpstr>
      <vt:lpstr>Devotion and Prayer</vt:lpstr>
      <vt:lpstr>PowerPoint Presentation</vt:lpstr>
      <vt:lpstr>Overview of the Journey</vt:lpstr>
      <vt:lpstr>What is Excellence?</vt:lpstr>
      <vt:lpstr>Spiritual Leadership</vt:lpstr>
      <vt:lpstr>Christ Centered and Biblically Focused</vt:lpstr>
      <vt:lpstr>Servant Leadership </vt:lpstr>
      <vt:lpstr>Observing a Team During My Journey  in Yellowstone</vt:lpstr>
      <vt:lpstr>Program Compliance Tools</vt:lpstr>
      <vt:lpstr>Continuous Improvement</vt:lpstr>
      <vt:lpstr>PowerPoint Presentation</vt:lpstr>
      <vt:lpstr>Integrity</vt:lpstr>
      <vt:lpstr>Recruitment and Volunteers</vt:lpstr>
      <vt:lpstr>Fundraising</vt:lpstr>
      <vt:lpstr>Continuing Ministry</vt:lpstr>
      <vt:lpstr>Operational Effectiveness</vt:lpstr>
      <vt:lpstr>Conclusion</vt:lpstr>
      <vt:lpstr>Questions &amp; Answers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Tina Davis</dc:creator>
  <cp:lastModifiedBy>Kimberly Bloom</cp:lastModifiedBy>
  <cp:revision>14</cp:revision>
  <cp:lastPrinted>2026-06-28T02:48:52Z</cp:lastPrinted>
  <dcterms:modified xsi:type="dcterms:W3CDTF">2026-07-10T19:38:19Z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0x010100E62BFDBB36367C4BB4377F76BAFC1C21</vt:lpwstr>
  </property>
  <property fmtid="{D5CDD505-2E9C-101B-9397-08002B2CF9AE}" pid="3" name="MediaServiceImageTags">
    <vt:lpwstr/>
  </property>
</Properties>
</file>